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81" r:id="rId10"/>
    <p:sldId id="290" r:id="rId11"/>
    <p:sldId id="264" r:id="rId12"/>
    <p:sldId id="265" r:id="rId13"/>
    <p:sldId id="287" r:id="rId14"/>
    <p:sldId id="289" r:id="rId15"/>
    <p:sldId id="288" r:id="rId16"/>
    <p:sldId id="266" r:id="rId17"/>
    <p:sldId id="277" r:id="rId18"/>
    <p:sldId id="278" r:id="rId19"/>
    <p:sldId id="269" r:id="rId20"/>
    <p:sldId id="270" r:id="rId21"/>
    <p:sldId id="271" r:id="rId22"/>
    <p:sldId id="272" r:id="rId23"/>
    <p:sldId id="273" r:id="rId24"/>
    <p:sldId id="275" r:id="rId25"/>
    <p:sldId id="276" r:id="rId26"/>
    <p:sldId id="274" r:id="rId27"/>
    <p:sldId id="279" r:id="rId28"/>
    <p:sldId id="283" r:id="rId29"/>
    <p:sldId id="284" r:id="rId30"/>
    <p:sldId id="285" r:id="rId31"/>
    <p:sldId id="286" r:id="rId32"/>
    <p:sldId id="280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Angel Dominguez" initials="JAD" lastIdx="2" clrIdx="0">
    <p:extLst>
      <p:ext uri="{19B8F6BF-5375-455C-9EA6-DF929625EA0E}">
        <p15:presenceInfo xmlns:p15="http://schemas.microsoft.com/office/powerpoint/2012/main" userId="Jose Angel Domingu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CB"/>
    <a:srgbClr val="FF9797"/>
    <a:srgbClr val="9F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2265" autoAdjust="0"/>
  </p:normalViewPr>
  <p:slideViewPr>
    <p:cSldViewPr snapToGrid="0">
      <p:cViewPr varScale="1">
        <p:scale>
          <a:sx n="90" d="100"/>
          <a:sy n="90" d="100"/>
        </p:scale>
        <p:origin x="1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8T21:48:32.807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A3A11-73EC-4A75-B1B8-18E79E38C50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C4EE8-6D40-457D-B99C-4FEABC1B69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92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Muy buenas, se me oye bien? Se ven bien las diapositivas?</a:t>
            </a:r>
          </a:p>
          <a:p>
            <a:endParaRPr lang="es-ES" dirty="0"/>
          </a:p>
          <a:p>
            <a:r>
              <a:rPr lang="es-ES" dirty="0"/>
              <a:t>Este proyecto pretende realizar una introducción al desarrollo de aplicaciones web e-</a:t>
            </a:r>
            <a:r>
              <a:rPr lang="es-ES" dirty="0" err="1"/>
              <a:t>commerce</a:t>
            </a:r>
            <a:r>
              <a:rPr lang="es-ES" dirty="0"/>
              <a:t> utilizando la tecnología </a:t>
            </a:r>
            <a:r>
              <a:rPr lang="es-ES" dirty="0" err="1"/>
              <a:t>WebGL</a:t>
            </a:r>
            <a:r>
              <a:rPr lang="es-ES" dirty="0"/>
              <a:t>. Permitiéndonos crear y mostrar gráficos en 3D desde el propio navegador.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9923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tecnologías más utilizadas hoy en día para el desarrollo de una aplicación e-</a:t>
            </a:r>
            <a:r>
              <a:rPr lang="es-ES" dirty="0" err="1"/>
              <a:t>commerce</a:t>
            </a:r>
            <a:r>
              <a:rPr lang="es-ES" dirty="0"/>
              <a:t> son: Shopify, </a:t>
            </a:r>
            <a:r>
              <a:rPr lang="es-ES" dirty="0" err="1"/>
              <a:t>Woocommerce</a:t>
            </a:r>
            <a:r>
              <a:rPr lang="es-ES" dirty="0"/>
              <a:t>, </a:t>
            </a:r>
            <a:r>
              <a:rPr lang="es-ES" dirty="0" err="1"/>
              <a:t>PrestaShop</a:t>
            </a:r>
            <a:r>
              <a:rPr lang="es-ES" dirty="0"/>
              <a:t>, Magento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767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ha elegido </a:t>
            </a:r>
            <a:r>
              <a:rPr lang="es-ES" dirty="0" err="1"/>
              <a:t>Woocommerce</a:t>
            </a:r>
            <a:r>
              <a:rPr lang="es-ES" dirty="0"/>
              <a:t> por ser un plugin de la plataforma </a:t>
            </a:r>
            <a:r>
              <a:rPr lang="es-ES" dirty="0" err="1"/>
              <a:t>Wordpress</a:t>
            </a:r>
            <a:r>
              <a:rPr lang="es-ES" dirty="0"/>
              <a:t>, la cual es muy popular. Se encuentra presente en el 25% de las páginas webs que hay en Internet.</a:t>
            </a:r>
          </a:p>
          <a:p>
            <a:r>
              <a:rPr lang="es-ES" dirty="0"/>
              <a:t>Entre sus ventajas está: Gratuito, Open </a:t>
            </a:r>
            <a:r>
              <a:rPr lang="es-ES" dirty="0" err="1"/>
              <a:t>Source</a:t>
            </a:r>
            <a:r>
              <a:rPr lang="es-ES" dirty="0"/>
              <a:t>, Estable (tiene bastantes años de desarrollo por delante), Gran comunidad colaborativa, Extensible mediante </a:t>
            </a:r>
            <a:r>
              <a:rPr lang="es-ES" dirty="0" err="1"/>
              <a:t>plugins</a:t>
            </a:r>
            <a:r>
              <a:rPr lang="es-ES" dirty="0"/>
              <a:t> (tanto gratuitos como de pago)</a:t>
            </a:r>
          </a:p>
          <a:p>
            <a:r>
              <a:rPr lang="es-ES" dirty="0"/>
              <a:t>Entre sus desventajas está: Hacking (Al ser tan popular y de código abierto se ha convertido en el punto de mira para los hackers), consume muchos recursos (en </a:t>
            </a:r>
            <a:r>
              <a:rPr lang="es-ES" dirty="0" err="1"/>
              <a:t>DigitalOcean</a:t>
            </a:r>
            <a:r>
              <a:rPr lang="es-ES" dirty="0"/>
              <a:t> tuvimos que aumentar la memoria RAM de la máquina incrementándose así el precio mensual a 10$) , hay que aprender </a:t>
            </a:r>
            <a:r>
              <a:rPr lang="es-ES" dirty="0" err="1"/>
              <a:t>Wordpress</a:t>
            </a:r>
            <a:r>
              <a:rPr lang="es-ES" dirty="0"/>
              <a:t> y </a:t>
            </a:r>
            <a:r>
              <a:rPr lang="es-ES" dirty="0" err="1"/>
              <a:t>php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074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un principió se pensó utilizar </a:t>
            </a:r>
            <a:r>
              <a:rPr lang="es-ES" dirty="0" err="1"/>
              <a:t>Gatsby</a:t>
            </a:r>
            <a:r>
              <a:rPr lang="es-ES" dirty="0"/>
              <a:t> (que es un Framework basado en </a:t>
            </a:r>
            <a:r>
              <a:rPr lang="es-ES" dirty="0" err="1"/>
              <a:t>React</a:t>
            </a:r>
            <a:r>
              <a:rPr lang="es-ES" dirty="0"/>
              <a:t> para la creación de páginas webs estáticas), </a:t>
            </a:r>
            <a:r>
              <a:rPr lang="es-ES" dirty="0" err="1"/>
              <a:t>Woocommerce</a:t>
            </a:r>
            <a:r>
              <a:rPr lang="es-ES" dirty="0"/>
              <a:t> para almacenar los productos a vender y </a:t>
            </a:r>
            <a:r>
              <a:rPr lang="es-ES" dirty="0" err="1"/>
              <a:t>Stripe</a:t>
            </a:r>
            <a:r>
              <a:rPr lang="es-ES" dirty="0"/>
              <a:t> como plataforma de pago.</a:t>
            </a:r>
          </a:p>
          <a:p>
            <a:endParaRPr lang="es-ES" dirty="0"/>
          </a:p>
          <a:p>
            <a:r>
              <a:rPr lang="es-ES" dirty="0"/>
              <a:t>Posteriormente me </a:t>
            </a:r>
            <a:r>
              <a:rPr lang="es-ES" dirty="0" err="1"/>
              <a:t>dí</a:t>
            </a:r>
            <a:r>
              <a:rPr lang="es-ES" dirty="0"/>
              <a:t> cuenta de que </a:t>
            </a:r>
            <a:r>
              <a:rPr lang="es-ES" dirty="0" err="1"/>
              <a:t>Stripe</a:t>
            </a:r>
            <a:r>
              <a:rPr lang="es-ES" dirty="0"/>
              <a:t> también permite almacenar productos en su plataforma por lo tanto podía prescindir de </a:t>
            </a:r>
            <a:r>
              <a:rPr lang="es-ES" dirty="0" err="1"/>
              <a:t>Woocommerce</a:t>
            </a:r>
            <a:r>
              <a:rPr lang="es-ES" dirty="0"/>
              <a:t>, ahorrando en recursos.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01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Gatsby</a:t>
            </a:r>
            <a:r>
              <a:rPr lang="es-ES" dirty="0"/>
              <a:t>: Framework basado en </a:t>
            </a:r>
            <a:r>
              <a:rPr lang="es-ES" dirty="0" err="1"/>
              <a:t>React</a:t>
            </a:r>
            <a:r>
              <a:rPr lang="es-ES" dirty="0"/>
              <a:t> para la creación de páginas webs estáticas.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Stripe</a:t>
            </a:r>
            <a:r>
              <a:rPr lang="es-ES" dirty="0"/>
              <a:t>: Plataforma de pago y de gestión de productos. (Cobra menor comisión que </a:t>
            </a:r>
            <a:r>
              <a:rPr lang="es-ES" dirty="0" err="1"/>
              <a:t>Paypal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/>
              <a:t>Three.js: Librería para crear y mostrar gráficos en 3D en el navegador. Utiliza </a:t>
            </a:r>
            <a:r>
              <a:rPr lang="es-ES" dirty="0" err="1"/>
              <a:t>WebGL</a:t>
            </a:r>
            <a:r>
              <a:rPr lang="es-ES" dirty="0"/>
              <a:t> por debajo.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React</a:t>
            </a:r>
            <a:r>
              <a:rPr lang="es-ES" dirty="0"/>
              <a:t>: Librería para la creación de interfaces de usuario.</a:t>
            </a:r>
          </a:p>
          <a:p>
            <a:pPr marL="171450" indent="-171450">
              <a:buFontTx/>
              <a:buChar char="-"/>
            </a:pPr>
            <a:r>
              <a:rPr lang="es-ES" dirty="0"/>
              <a:t>Docker: Herramienta para la automatización del despliegue de aplicaciones.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DigitalOcean</a:t>
            </a:r>
            <a:r>
              <a:rPr lang="es-ES" dirty="0"/>
              <a:t>: Plataforma de hosting. Nos permite tener un control completo del servidor Linux en el que estemos desplegando nuestra aplicación.</a:t>
            </a:r>
          </a:p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757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 primero es iniciar un proyecto con </a:t>
            </a:r>
            <a:r>
              <a:rPr lang="es-ES" dirty="0" err="1"/>
              <a:t>Gatsby</a:t>
            </a:r>
            <a:r>
              <a:rPr lang="es-ES" dirty="0"/>
              <a:t>. Para ello utilizaremos una plantilla que nos proporciona </a:t>
            </a:r>
            <a:r>
              <a:rPr lang="es-ES" dirty="0" err="1"/>
              <a:t>Gatsby</a:t>
            </a:r>
            <a:r>
              <a:rPr lang="es-ES" dirty="0"/>
              <a:t> desde su web oficial.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464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Posteriormente conectaremos la plantilla con nuestras claves de API de </a:t>
            </a:r>
            <a:r>
              <a:rPr lang="es-ES" dirty="0" err="1"/>
              <a:t>Stripe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3995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Crearemos los productos en la plataforma de </a:t>
            </a:r>
            <a:r>
              <a:rPr lang="es-ES" dirty="0" err="1"/>
              <a:t>Stripe</a:t>
            </a:r>
            <a:r>
              <a:rPr lang="es-ES" dirty="0"/>
              <a:t> y comprobaremos que se obtienen correctamente por medio de </a:t>
            </a:r>
            <a:r>
              <a:rPr lang="es-ES" dirty="0" err="1"/>
              <a:t>GraphQL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744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Crearemos nuestra escena 3D utilizando </a:t>
            </a:r>
            <a:r>
              <a:rPr lang="es-ES" dirty="0" err="1"/>
              <a:t>React-three-fiber</a:t>
            </a:r>
            <a:r>
              <a:rPr lang="es-ES" dirty="0"/>
              <a:t>, que nos permite utilizar Three.js con </a:t>
            </a:r>
            <a:r>
              <a:rPr lang="es-ES" dirty="0" err="1"/>
              <a:t>React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6401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Crearemos el fichero Docker-</a:t>
            </a:r>
            <a:r>
              <a:rPr lang="es-ES" dirty="0" err="1"/>
              <a:t>compose</a:t>
            </a:r>
            <a:r>
              <a:rPr lang="es-ES" dirty="0"/>
              <a:t> basándonos en una plantilla.</a:t>
            </a:r>
          </a:p>
          <a:p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Cambiaremos la imagen de </a:t>
            </a:r>
            <a:r>
              <a:rPr lang="es-ES" dirty="0" err="1"/>
              <a:t>Wordpress</a:t>
            </a:r>
            <a:r>
              <a:rPr lang="es-ES" dirty="0"/>
              <a:t> por Apache.</a:t>
            </a:r>
          </a:p>
          <a:p>
            <a:pPr marL="171450" indent="-171450">
              <a:buFontTx/>
              <a:buChar char="-"/>
            </a:pPr>
            <a:r>
              <a:rPr lang="es-ES" dirty="0"/>
              <a:t>le indicaremos el nombre de la carpeta donde se alojará nuestra web estática (</a:t>
            </a:r>
            <a:r>
              <a:rPr lang="es-ES" dirty="0" err="1"/>
              <a:t>public</a:t>
            </a:r>
            <a:r>
              <a:rPr lang="es-ES" dirty="0"/>
              <a:t>).</a:t>
            </a:r>
          </a:p>
          <a:p>
            <a:pPr marL="171450" indent="-171450">
              <a:buFontTx/>
              <a:buChar char="-"/>
            </a:pPr>
            <a:r>
              <a:rPr lang="es-ES" dirty="0"/>
              <a:t>Le indicaremos a </a:t>
            </a:r>
            <a:r>
              <a:rPr lang="es-ES" dirty="0" err="1"/>
              <a:t>nginx</a:t>
            </a:r>
            <a:r>
              <a:rPr lang="es-ES" dirty="0"/>
              <a:t> el nombre del dominio que compraremos.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131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Registramos el nombre de dominio en la plataforma </a:t>
            </a:r>
            <a:r>
              <a:rPr lang="es-ES" dirty="0" err="1"/>
              <a:t>Namecheap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r>
              <a:rPr lang="es-ES" dirty="0"/>
              <a:t>Le indicamos al dominio comprado que apunte a los servidores DNS de </a:t>
            </a:r>
            <a:r>
              <a:rPr lang="es-ES" dirty="0" err="1"/>
              <a:t>DigitalOcean</a:t>
            </a:r>
            <a:r>
              <a:rPr lang="es-ES" dirty="0"/>
              <a:t> que serán los que sabrán la IP de nuestra máquina en donde se encontrará desplegado nuestro proyecto.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06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índice de contenidos será el siguiente: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281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Creamos nuestro servidor Linux con Docker utilizando el plan más económico (puesto que ya no tenemos </a:t>
            </a:r>
            <a:r>
              <a:rPr lang="es-ES" dirty="0" err="1"/>
              <a:t>Wordpress</a:t>
            </a:r>
            <a:r>
              <a:rPr lang="es-ES" dirty="0"/>
              <a:t> y lo que servimos es una web estática)</a:t>
            </a:r>
          </a:p>
          <a:p>
            <a:endParaRPr lang="es-ES" dirty="0"/>
          </a:p>
          <a:p>
            <a:r>
              <a:rPr lang="es-ES" dirty="0"/>
              <a:t>- Asignamos la IP de nuestro servidor con el nombre de dominio comprado.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2756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Realizamos la </a:t>
            </a:r>
            <a:r>
              <a:rPr lang="es-ES" dirty="0" err="1"/>
              <a:t>build</a:t>
            </a:r>
            <a:r>
              <a:rPr lang="es-ES" dirty="0"/>
              <a:t> de la aplicación con </a:t>
            </a:r>
            <a:r>
              <a:rPr lang="es-ES" dirty="0" err="1"/>
              <a:t>Gatsby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Copiamos la carpeta </a:t>
            </a:r>
            <a:r>
              <a:rPr lang="es-ES" dirty="0" err="1"/>
              <a:t>public</a:t>
            </a:r>
            <a:r>
              <a:rPr lang="es-ES" dirty="0"/>
              <a:t> que se nos ha generado y la pegamos en la carpeta </a:t>
            </a:r>
            <a:r>
              <a:rPr lang="es-ES" dirty="0" err="1"/>
              <a:t>backend</a:t>
            </a:r>
            <a:r>
              <a:rPr lang="es-ES" dirty="0"/>
              <a:t> (donde tenemos nuestros ficheros de Docker).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061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Pasamos la carpeta </a:t>
            </a:r>
            <a:r>
              <a:rPr lang="es-ES" dirty="0" err="1"/>
              <a:t>backend</a:t>
            </a:r>
            <a:r>
              <a:rPr lang="es-ES" dirty="0"/>
              <a:t> al servidor que hemos creado por medio del comando </a:t>
            </a:r>
            <a:r>
              <a:rPr lang="es-ES" dirty="0" err="1"/>
              <a:t>scp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r>
              <a:rPr lang="es-ES" dirty="0"/>
              <a:t>Nos conectamos a nuestro servidor por medio de </a:t>
            </a:r>
            <a:r>
              <a:rPr lang="es-ES" dirty="0" err="1"/>
              <a:t>ssh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r>
              <a:rPr lang="es-ES" dirty="0"/>
              <a:t>Ejecutamos el fichero </a:t>
            </a:r>
            <a:r>
              <a:rPr lang="es-ES" dirty="0" err="1"/>
              <a:t>docker-compose</a:t>
            </a:r>
            <a:r>
              <a:rPr lang="es-ES" dirty="0"/>
              <a:t> de nuestra carpeta </a:t>
            </a:r>
            <a:r>
              <a:rPr lang="es-ES" dirty="0" err="1"/>
              <a:t>Backend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300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Ya tendríamos nuestra web funcionando con https.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886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Solución Bloqueo CORS: Hemos utilizado la aplicación </a:t>
            </a:r>
            <a:r>
              <a:rPr lang="es-ES" dirty="0" err="1"/>
              <a:t>cors-anywhere</a:t>
            </a:r>
            <a:r>
              <a:rPr lang="es-ES" dirty="0"/>
              <a:t> como proxy para que sea esa aplicación la que nos devuelva las imágenes sin el bloqueo CORS.</a:t>
            </a:r>
          </a:p>
          <a:p>
            <a:pPr marL="171450" indent="-171450">
              <a:buFontTx/>
              <a:buChar char="-"/>
            </a:pPr>
            <a:r>
              <a:rPr lang="es-ES" dirty="0"/>
              <a:t>Solución con el comando </a:t>
            </a:r>
            <a:r>
              <a:rPr lang="es-ES" dirty="0" err="1"/>
              <a:t>Gatsby</a:t>
            </a:r>
            <a:r>
              <a:rPr lang="es-ES" dirty="0"/>
              <a:t> </a:t>
            </a:r>
            <a:r>
              <a:rPr lang="es-ES" dirty="0" err="1"/>
              <a:t>Build</a:t>
            </a:r>
            <a:r>
              <a:rPr lang="es-ES" dirty="0"/>
              <a:t>: El error se producía por ejecutar el código fuera del contexto de un navegador. Al cargar las texturas Three.js utiliza la variable global </a:t>
            </a:r>
            <a:r>
              <a:rPr lang="es-ES" dirty="0" err="1"/>
              <a:t>document</a:t>
            </a:r>
            <a:r>
              <a:rPr lang="es-ES" dirty="0"/>
              <a:t>, la cual solo existe cuando el código es ejecutado dentro de un navegador. Hemos agregado un bloque </a:t>
            </a:r>
            <a:r>
              <a:rPr lang="es-ES" dirty="0" err="1"/>
              <a:t>trycatch</a:t>
            </a:r>
            <a:r>
              <a:rPr lang="es-ES" dirty="0"/>
              <a:t> en la línea de código conflictiva.</a:t>
            </a:r>
          </a:p>
          <a:p>
            <a:pPr marL="171450" indent="-171450">
              <a:buFontTx/>
              <a:buChar char="-"/>
            </a:pPr>
            <a:r>
              <a:rPr lang="es-ES" dirty="0"/>
              <a:t>Solución al evento </a:t>
            </a:r>
            <a:r>
              <a:rPr lang="es-ES" dirty="0" err="1"/>
              <a:t>onClick</a:t>
            </a:r>
            <a:r>
              <a:rPr lang="es-ES" dirty="0"/>
              <a:t>: Se ha utilizado el evento </a:t>
            </a:r>
            <a:r>
              <a:rPr lang="es-ES" dirty="0" err="1"/>
              <a:t>onPointerDown</a:t>
            </a:r>
            <a:r>
              <a:rPr lang="es-ES" dirty="0"/>
              <a:t>, que cumple la misma función que </a:t>
            </a:r>
            <a:r>
              <a:rPr lang="es-ES" dirty="0" err="1"/>
              <a:t>onClick</a:t>
            </a:r>
            <a:r>
              <a:rPr lang="es-ES" dirty="0"/>
              <a:t> pero funcionando en todos los dispositivos.</a:t>
            </a:r>
          </a:p>
          <a:p>
            <a:pPr marL="171450" indent="-171450">
              <a:buFontTx/>
              <a:buChar char="-"/>
            </a:pPr>
            <a:r>
              <a:rPr lang="es-ES" dirty="0"/>
              <a:t>Solución al </a:t>
            </a:r>
            <a:r>
              <a:rPr lang="es-ES" dirty="0" err="1"/>
              <a:t>Checkout</a:t>
            </a:r>
            <a:r>
              <a:rPr lang="es-ES" dirty="0"/>
              <a:t> de </a:t>
            </a:r>
            <a:r>
              <a:rPr lang="es-ES" dirty="0" err="1"/>
              <a:t>Stripe</a:t>
            </a:r>
            <a:r>
              <a:rPr lang="es-ES" dirty="0"/>
              <a:t>: </a:t>
            </a:r>
            <a:r>
              <a:rPr lang="es-ES" dirty="0" err="1"/>
              <a:t>Necesitabamos</a:t>
            </a:r>
            <a:r>
              <a:rPr lang="es-ES" dirty="0"/>
              <a:t> tener el proyecto en producción con https y con un nombre de dominio real para que funcionase el </a:t>
            </a:r>
            <a:r>
              <a:rPr lang="es-ES" dirty="0" err="1"/>
              <a:t>checkout</a:t>
            </a:r>
            <a:r>
              <a:rPr lang="es-ES" dirty="0"/>
              <a:t> correctamente. Se ha perdido mucho tiempo intentando que funcionase en local.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269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Empezaremos viendo el contexto y los objetivos principales.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63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Actualmente con </a:t>
            </a:r>
            <a:r>
              <a:rPr lang="es-ES" dirty="0" err="1"/>
              <a:t>WebGL</a:t>
            </a:r>
            <a:r>
              <a:rPr lang="es-ES" dirty="0"/>
              <a:t> se pueden realizar muchos tipos de aplicaciones webs, entre las más comunes se encuentran:</a:t>
            </a:r>
          </a:p>
          <a:p>
            <a:pPr marL="171450" indent="-171450">
              <a:buFontTx/>
              <a:buChar char="-"/>
            </a:pPr>
            <a:r>
              <a:rPr lang="es-ES" dirty="0"/>
              <a:t>Tour inmobiliario con imágenes en 360.</a:t>
            </a:r>
          </a:p>
          <a:p>
            <a:pPr marL="171450" indent="-171450">
              <a:buFontTx/>
              <a:buChar char="-"/>
            </a:pPr>
            <a:r>
              <a:rPr lang="es-ES" dirty="0"/>
              <a:t>Simulaciones virtuales.</a:t>
            </a:r>
          </a:p>
          <a:p>
            <a:pPr marL="171450" indent="-171450">
              <a:buFontTx/>
              <a:buChar char="-"/>
            </a:pPr>
            <a:r>
              <a:rPr lang="es-ES" dirty="0"/>
              <a:t>Concesionarios virtuales con la posibilidad de poder customizar características del vehículo y ver como quedarían.</a:t>
            </a:r>
          </a:p>
          <a:p>
            <a:pPr marL="171450" indent="-171450">
              <a:buFontTx/>
              <a:buChar char="-"/>
            </a:pPr>
            <a:r>
              <a:rPr lang="es-ES" dirty="0"/>
              <a:t>Tiendas virtuales de cualquier tipo de producto, con la posibilidad de customización.</a:t>
            </a:r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/>
              <a:t>Nosotros nos enfocaremos en este proyecto en las tiendas virtuales.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40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objetivos principales son: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14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 respecto a la metodología:</a:t>
            </a:r>
          </a:p>
          <a:p>
            <a:r>
              <a:rPr lang="es-ES" dirty="0"/>
              <a:t> - Utilizaremos una metodología basada en SCRUM con 5 iteraciones de distinta duración cada una.</a:t>
            </a:r>
          </a:p>
          <a:p>
            <a:pPr marL="171450" indent="-171450">
              <a:buFontTx/>
              <a:buChar char="-"/>
            </a:pPr>
            <a:r>
              <a:rPr lang="es-ES" dirty="0"/>
              <a:t>Utilizaremos la herramienta Trello para la organización de las tareas.</a:t>
            </a:r>
          </a:p>
          <a:p>
            <a:pPr marL="171450" indent="-171450">
              <a:buFontTx/>
              <a:buChar char="-"/>
            </a:pPr>
            <a:r>
              <a:rPr lang="es-ES" dirty="0"/>
              <a:t>Utilizaremos </a:t>
            </a:r>
            <a:r>
              <a:rPr lang="es-ES" dirty="0" err="1"/>
              <a:t>Clockify</a:t>
            </a:r>
            <a:r>
              <a:rPr lang="es-ES" dirty="0"/>
              <a:t> para controlar el tiempo que invertimos en cada tarea, y lo integraremos como un plugin dentro de Trello.</a:t>
            </a:r>
          </a:p>
          <a:p>
            <a:pPr marL="171450" indent="-171450">
              <a:buFontTx/>
              <a:buChar char="-"/>
            </a:pPr>
            <a:r>
              <a:rPr lang="es-ES" dirty="0"/>
              <a:t>Utilizaremos Git como sistema de control de versiones en el proyecto que vamos a realizar.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54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se comentará lo que se va a realizar en cada iteración.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73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Resumen del proyecto: Comentar cada línea.</a:t>
            </a:r>
          </a:p>
          <a:p>
            <a:r>
              <a:rPr lang="es-ES" dirty="0"/>
              <a:t>Resumen de iteraciones:</a:t>
            </a:r>
          </a:p>
          <a:p>
            <a:r>
              <a:rPr lang="es-ES" dirty="0"/>
              <a:t>  - Iteración 1: Hemos acabado antes del tiempo planificado, y hemos comenzado la segunda iteración.</a:t>
            </a:r>
          </a:p>
          <a:p>
            <a:r>
              <a:rPr lang="es-ES" dirty="0"/>
              <a:t>  - Iteración 2: Hemos sobrepasado el tiempo planificado debido a problemas encontrados durante el desarrollo que comentaremos en el apartado de CONCLUSIONES.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997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coste total del proyecto sería de 3.277,98€ :</a:t>
            </a:r>
          </a:p>
          <a:p>
            <a:r>
              <a:rPr lang="es-ES" dirty="0"/>
              <a:t> - En los costes de personal se ha considerado a un Programador/Analista con sueldo diario de 39,24€</a:t>
            </a:r>
          </a:p>
          <a:p>
            <a:r>
              <a:rPr lang="es-ES" dirty="0"/>
              <a:t> - En los costes materiales se ha considerado un ordenador portátil MSI de 1000€, el coste de amortización del ordenador y el coste mensual de la plataforma de hosting </a:t>
            </a:r>
            <a:r>
              <a:rPr lang="es-ES" dirty="0" err="1"/>
              <a:t>DigitalOcean</a:t>
            </a:r>
            <a:r>
              <a:rPr lang="es-ES" dirty="0"/>
              <a:t> (4,18€/mes)</a:t>
            </a:r>
          </a:p>
          <a:p>
            <a:r>
              <a:rPr lang="es-ES" dirty="0"/>
              <a:t> - Los costes indirectos se ha calculado como el 10% de los costes directos.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C4EE8-6D40-457D-B99C-4FEABC1B69F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875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8C894-10FF-49D1-A38D-78708DD5B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CB091C-4165-48D5-9178-F77A1DE73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A1D401-C13B-4035-ABC2-443B6608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1515CE-3C67-4FCB-86DE-99FBB1A7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52EACD-42F9-478D-B551-09BB0D38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25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96784-9563-4CDE-BCF0-829BF5E9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B32B9C-520B-4844-A19E-3894D5634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2D9624-DD68-42A5-9A13-9225B675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1738DC-FEA4-4E36-8958-997E64D5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7438A-DD70-44DE-97B2-254C313A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341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F34327-A56E-466D-A1DB-1223DC135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5CD42A-ABBE-4444-86D8-5F08E998F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706519-549D-4174-BBAA-41014B30B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56023-B2C3-45A7-91CB-D9879FF5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E029F8-8279-4144-BD3A-954AB968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01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6053D-2B0D-43F0-84FD-22D4016F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569C81-8A71-4814-B2B6-6766233A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799F81-6E3F-4267-96DA-9542EAAD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0A73FE-8B45-45C2-908A-B79D5319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C15CC0-E5DD-49EA-B5EF-8AE28062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66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8D675-DDB3-41A5-BAB3-2BEDD842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4C9A4E-DF9F-4005-9D27-9FC11EF3E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6DEF3B-A324-4BD2-9D04-88FC34C7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33ED2E-A93E-4669-B49C-D9B19972C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7C1B1C-55DF-41E0-96D0-95820AA2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47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DE1D5-0A7F-4C6F-BC79-944664D4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64DC3C-58E8-4AAB-8D25-73B660178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4857C9-3B94-407D-8697-8C8E28298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497452-C04D-4608-AFF7-64D338FA3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692FC3-A8CD-4A86-882E-0CB0211B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14B2A3-C488-40BA-AB28-F1F49334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47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3A15F-F716-4DD1-9E3D-41E519EF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EF82FC-2D9D-432D-9E47-26120FA1E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287A4D-C330-4A46-B223-E7CCE58EC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746881-CA8D-437A-A19D-4B4D0FBA9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5DBCCD-88C2-4462-8B9D-8C7E6F4F9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648C552-EFF7-4789-8B71-17B5D82F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1872DF6-6A9C-4B87-956C-EA616600C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C478B6-D9F2-4BC8-AAC7-B01F3528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78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22AFC-5AD2-41B6-A177-35C5EF32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C6011DB-2686-41C4-B2DA-40C366BA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B595E85-9D6D-4452-BE83-9DEFF1B8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576ED3-4AA2-47A7-91AA-2FE8A6A0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8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E142F0-9984-4066-9702-8E62745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E54C06-FDE2-4AD5-939D-1358E293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5DBB69-3F26-4330-9EB3-5722CE43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006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5043-965A-4FC1-9961-AC899286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E0EB21-B5CD-4ECC-8FBF-00661AE0C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08389A-3FF8-4055-BF80-D8E514B9A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84BE61-F5F4-4D08-A3E2-6AFB63BE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E60C7E-7A0E-4CFB-9D2C-149AB8A1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23278B-338E-48BD-8707-8F6E3728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31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256C4-CA3F-474B-AA22-8338E668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AEF9570-905C-4E1D-A201-B1A419E1B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D4607B-8AA3-4F38-9A7C-4E234FFF4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BA5364-3616-4C69-8102-E46A49C32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887194-D59C-4DE2-BE0E-336C5F89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E8EFF7-F987-474E-A685-B5DCA91E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04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8B7E33-FA67-422F-AEC7-5D3FD77C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A110E2-ADAD-491D-AFE6-6AB55BA55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B42F3F-AD70-4062-A3F3-3F5D40D5F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5A38A-0286-4C2A-97E2-A62D06B77A51}" type="datetimeFigureOut">
              <a:rPr lang="es-ES" smtClean="0"/>
              <a:t>09/09/2020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C08070-130E-46B3-9146-12FB2EEA1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0CC4A6-1B87-4515-AFC0-BBC322270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7560B-DCB3-4713-8C9E-5FFCC7263BA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08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jpe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4D525-8014-47C3-9968-F041C7CDC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E-COMMERCE CON MODELO 3D INTERACTIVO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3AB14D-D4BC-487D-AFDD-CE5285FAE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Realizado por</a:t>
            </a:r>
          </a:p>
          <a:p>
            <a:r>
              <a:rPr lang="es-ES" dirty="0"/>
              <a:t>JOSE ÁNGEL DOMÍNGUEZ ESPINACO</a:t>
            </a:r>
          </a:p>
          <a:p>
            <a:r>
              <a:rPr lang="es-ES" dirty="0"/>
              <a:t>Dirigido por</a:t>
            </a:r>
          </a:p>
          <a:p>
            <a:r>
              <a:rPr lang="es-ES" dirty="0"/>
              <a:t>PABLO TRINIDAD MARTÍN-ARROYO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785292-C8C4-442C-B734-82D57420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4" name="Oval 8">
            <a:extLst>
              <a:ext uri="{FF2B5EF4-FFF2-40B4-BE49-F238E27FC236}">
                <a16:creationId xmlns:a16="http://schemas.microsoft.com/office/drawing/2014/main" id="{791D5C40-7733-4B4E-B5AB-D20FD52C1FA9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7271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459284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COSTES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B6609F-BAE4-4F00-A618-827CB76B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26" y="1926849"/>
            <a:ext cx="3741205" cy="30043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73C4CBD-07F8-4829-97CE-9105E6B5B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44" y="1926849"/>
            <a:ext cx="4962929" cy="1892416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11393934-F44E-41B2-BC08-0A854785AC07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6030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8CF7-6FAB-491B-858F-88540E76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91" y="295058"/>
            <a:ext cx="10515600" cy="1325563"/>
          </a:xfrm>
        </p:spPr>
        <p:txBody>
          <a:bodyPr/>
          <a:lstStyle/>
          <a:p>
            <a:r>
              <a:rPr lang="es-ES" dirty="0"/>
              <a:t>ÍNDICE DE CONTENIDOS</a:t>
            </a:r>
          </a:p>
        </p:txBody>
      </p:sp>
      <p:sp>
        <p:nvSpPr>
          <p:cNvPr id="47" name="Arrow: Pentagon 1">
            <a:extLst>
              <a:ext uri="{FF2B5EF4-FFF2-40B4-BE49-F238E27FC236}">
                <a16:creationId xmlns:a16="http://schemas.microsoft.com/office/drawing/2014/main" id="{EF573B92-ABEE-4546-8D0F-213B0AB36BDE}"/>
              </a:ext>
            </a:extLst>
          </p:cNvPr>
          <p:cNvSpPr/>
          <p:nvPr/>
        </p:nvSpPr>
        <p:spPr>
          <a:xfrm>
            <a:off x="3142276" y="212620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531F1177-BB29-4BE2-A216-E6B1F88773B2}"/>
              </a:ext>
            </a:extLst>
          </p:cNvPr>
          <p:cNvSpPr txBox="1"/>
          <p:nvPr/>
        </p:nvSpPr>
        <p:spPr>
          <a:xfrm>
            <a:off x="3335694" y="2081930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2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1" name="Arrow: Pentagon 1">
            <a:extLst>
              <a:ext uri="{FF2B5EF4-FFF2-40B4-BE49-F238E27FC236}">
                <a16:creationId xmlns:a16="http://schemas.microsoft.com/office/drawing/2014/main" id="{C261EDF7-BCDB-44AC-B2B0-8C8DC18C771F}"/>
              </a:ext>
            </a:extLst>
          </p:cNvPr>
          <p:cNvSpPr/>
          <p:nvPr/>
        </p:nvSpPr>
        <p:spPr>
          <a:xfrm>
            <a:off x="3136960" y="2800984"/>
            <a:ext cx="1384552" cy="5817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Pentagon 1">
            <a:extLst>
              <a:ext uri="{FF2B5EF4-FFF2-40B4-BE49-F238E27FC236}">
                <a16:creationId xmlns:a16="http://schemas.microsoft.com/office/drawing/2014/main" id="{0E965E85-7608-4D99-9C4A-FDD4513231EA}"/>
              </a:ext>
            </a:extLst>
          </p:cNvPr>
          <p:cNvSpPr/>
          <p:nvPr/>
        </p:nvSpPr>
        <p:spPr>
          <a:xfrm>
            <a:off x="3136960" y="3489766"/>
            <a:ext cx="1384551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2C413D2C-EA6A-4CC0-8FA4-562016E82A22}"/>
              </a:ext>
            </a:extLst>
          </p:cNvPr>
          <p:cNvSpPr txBox="1"/>
          <p:nvPr/>
        </p:nvSpPr>
        <p:spPr>
          <a:xfrm>
            <a:off x="3234408" y="2768260"/>
            <a:ext cx="1048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3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782B9A21-0E14-4CF7-8A53-EDD99C0DB3CE}"/>
              </a:ext>
            </a:extLst>
          </p:cNvPr>
          <p:cNvSpPr txBox="1"/>
          <p:nvPr/>
        </p:nvSpPr>
        <p:spPr>
          <a:xfrm>
            <a:off x="3367796" y="3426715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4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9" name="Arrow: Pentagon 1">
            <a:extLst>
              <a:ext uri="{FF2B5EF4-FFF2-40B4-BE49-F238E27FC236}">
                <a16:creationId xmlns:a16="http://schemas.microsoft.com/office/drawing/2014/main" id="{0663D29B-99D5-4B18-A4F4-CBAB75DC9C76}"/>
              </a:ext>
            </a:extLst>
          </p:cNvPr>
          <p:cNvSpPr/>
          <p:nvPr/>
        </p:nvSpPr>
        <p:spPr>
          <a:xfrm>
            <a:off x="3136960" y="4203482"/>
            <a:ext cx="1384551" cy="5817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929DF6E5-3814-416F-9C51-D062BFA0EC34}"/>
              </a:ext>
            </a:extLst>
          </p:cNvPr>
          <p:cNvSpPr txBox="1"/>
          <p:nvPr/>
        </p:nvSpPr>
        <p:spPr>
          <a:xfrm>
            <a:off x="3532462" y="4153417"/>
            <a:ext cx="466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5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69" name="Cheurón 43">
            <a:extLst>
              <a:ext uri="{FF2B5EF4-FFF2-40B4-BE49-F238E27FC236}">
                <a16:creationId xmlns:a16="http://schemas.microsoft.com/office/drawing/2014/main" id="{2762D193-83C8-4FDA-B200-BF4D11C03C2E}"/>
              </a:ext>
            </a:extLst>
          </p:cNvPr>
          <p:cNvSpPr/>
          <p:nvPr/>
        </p:nvSpPr>
        <p:spPr>
          <a:xfrm>
            <a:off x="4388161" y="2127223"/>
            <a:ext cx="4848391" cy="58797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1" name="TextBox 31">
            <a:extLst>
              <a:ext uri="{FF2B5EF4-FFF2-40B4-BE49-F238E27FC236}">
                <a16:creationId xmlns:a16="http://schemas.microsoft.com/office/drawing/2014/main" id="{621364DD-B973-4E5C-9810-60339899B830}"/>
              </a:ext>
            </a:extLst>
          </p:cNvPr>
          <p:cNvSpPr txBox="1"/>
          <p:nvPr/>
        </p:nvSpPr>
        <p:spPr>
          <a:xfrm>
            <a:off x="4632520" y="2274440"/>
            <a:ext cx="4502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METODOLOGÍA, PLANIFICACIÓN Y COSTES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3" name="Cheurón 44">
            <a:extLst>
              <a:ext uri="{FF2B5EF4-FFF2-40B4-BE49-F238E27FC236}">
                <a16:creationId xmlns:a16="http://schemas.microsoft.com/office/drawing/2014/main" id="{C45D47CE-CAA9-4A6E-8D5E-F81DD3530E50}"/>
              </a:ext>
            </a:extLst>
          </p:cNvPr>
          <p:cNvSpPr/>
          <p:nvPr/>
        </p:nvSpPr>
        <p:spPr>
          <a:xfrm>
            <a:off x="4364333" y="2789816"/>
            <a:ext cx="4848391" cy="58178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5" name="TextBox 31">
            <a:extLst>
              <a:ext uri="{FF2B5EF4-FFF2-40B4-BE49-F238E27FC236}">
                <a16:creationId xmlns:a16="http://schemas.microsoft.com/office/drawing/2014/main" id="{52C6B00A-328B-4FC1-AD79-7CEBC2071F11}"/>
              </a:ext>
            </a:extLst>
          </p:cNvPr>
          <p:cNvSpPr txBox="1"/>
          <p:nvPr/>
        </p:nvSpPr>
        <p:spPr>
          <a:xfrm>
            <a:off x="4640871" y="2906741"/>
            <a:ext cx="4848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TECNOLOGÍAS  EMPLEADAS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7" name="Cheurón 45">
            <a:extLst>
              <a:ext uri="{FF2B5EF4-FFF2-40B4-BE49-F238E27FC236}">
                <a16:creationId xmlns:a16="http://schemas.microsoft.com/office/drawing/2014/main" id="{68C9B1C8-4968-41C5-9C5A-BAD947F5A4F0}"/>
              </a:ext>
            </a:extLst>
          </p:cNvPr>
          <p:cNvSpPr/>
          <p:nvPr/>
        </p:nvSpPr>
        <p:spPr>
          <a:xfrm>
            <a:off x="4391282" y="3475766"/>
            <a:ext cx="4848391" cy="59171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9" name="TextBox 31">
            <a:extLst>
              <a:ext uri="{FF2B5EF4-FFF2-40B4-BE49-F238E27FC236}">
                <a16:creationId xmlns:a16="http://schemas.microsoft.com/office/drawing/2014/main" id="{07F4D3B7-1D4E-4DA3-A8E3-A6F0C7F2B49D}"/>
              </a:ext>
            </a:extLst>
          </p:cNvPr>
          <p:cNvSpPr txBox="1"/>
          <p:nvPr/>
        </p:nvSpPr>
        <p:spPr>
          <a:xfrm>
            <a:off x="4626203" y="3617460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81" name="Cheurón 46">
            <a:extLst>
              <a:ext uri="{FF2B5EF4-FFF2-40B4-BE49-F238E27FC236}">
                <a16:creationId xmlns:a16="http://schemas.microsoft.com/office/drawing/2014/main" id="{EE6326A5-AAC0-424E-B740-48B8268CEF6B}"/>
              </a:ext>
            </a:extLst>
          </p:cNvPr>
          <p:cNvSpPr/>
          <p:nvPr/>
        </p:nvSpPr>
        <p:spPr>
          <a:xfrm>
            <a:off x="4364332" y="4186753"/>
            <a:ext cx="4848391" cy="59171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3" name="TextBox 31">
            <a:extLst>
              <a:ext uri="{FF2B5EF4-FFF2-40B4-BE49-F238E27FC236}">
                <a16:creationId xmlns:a16="http://schemas.microsoft.com/office/drawing/2014/main" id="{A6CF0DAA-3D7A-4A8C-95A5-CD77E860DDF6}"/>
              </a:ext>
            </a:extLst>
          </p:cNvPr>
          <p:cNvSpPr txBox="1"/>
          <p:nvPr/>
        </p:nvSpPr>
        <p:spPr>
          <a:xfrm>
            <a:off x="4626203" y="4329035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2" name="Arrow: Pentagon 1">
            <a:extLst>
              <a:ext uri="{FF2B5EF4-FFF2-40B4-BE49-F238E27FC236}">
                <a16:creationId xmlns:a16="http://schemas.microsoft.com/office/drawing/2014/main" id="{C4D14DCE-FFC3-4CEF-9C83-4A977C06BD45}"/>
              </a:ext>
            </a:extLst>
          </p:cNvPr>
          <p:cNvSpPr/>
          <p:nvPr/>
        </p:nvSpPr>
        <p:spPr>
          <a:xfrm>
            <a:off x="3136960" y="145623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27">
            <a:extLst>
              <a:ext uri="{FF2B5EF4-FFF2-40B4-BE49-F238E27FC236}">
                <a16:creationId xmlns:a16="http://schemas.microsoft.com/office/drawing/2014/main" id="{8317E72A-BD6F-4494-82C0-6385966C4B15}"/>
              </a:ext>
            </a:extLst>
          </p:cNvPr>
          <p:cNvSpPr txBox="1"/>
          <p:nvPr/>
        </p:nvSpPr>
        <p:spPr>
          <a:xfrm>
            <a:off x="3356709" y="1371626"/>
            <a:ext cx="72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1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4" name="Cheurón 7">
            <a:extLst>
              <a:ext uri="{FF2B5EF4-FFF2-40B4-BE49-F238E27FC236}">
                <a16:creationId xmlns:a16="http://schemas.microsoft.com/office/drawing/2014/main" id="{95488DB3-075B-4501-A5FC-C4D0E9B82EFB}"/>
              </a:ext>
            </a:extLst>
          </p:cNvPr>
          <p:cNvSpPr/>
          <p:nvPr/>
        </p:nvSpPr>
        <p:spPr>
          <a:xfrm>
            <a:off x="4359018" y="1455415"/>
            <a:ext cx="4848391" cy="581618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5" name="TextBox 31">
            <a:extLst>
              <a:ext uri="{FF2B5EF4-FFF2-40B4-BE49-F238E27FC236}">
                <a16:creationId xmlns:a16="http://schemas.microsoft.com/office/drawing/2014/main" id="{E6C7DC36-1359-419D-A41A-8FC90BD2776F}"/>
              </a:ext>
            </a:extLst>
          </p:cNvPr>
          <p:cNvSpPr txBox="1"/>
          <p:nvPr/>
        </p:nvSpPr>
        <p:spPr>
          <a:xfrm>
            <a:off x="4622565" y="1587579"/>
            <a:ext cx="41386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CONTEXTO Y OBJETIVOS PRINCIPALES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B995837E-E507-406C-B473-717F1959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3" name="Oval 8">
            <a:extLst>
              <a:ext uri="{FF2B5EF4-FFF2-40B4-BE49-F238E27FC236}">
                <a16:creationId xmlns:a16="http://schemas.microsoft.com/office/drawing/2014/main" id="{B293E3A9-C9FA-4A96-98CA-76E9ABD94D97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537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9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459284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</a:t>
            </a: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TECNOLOGÍAS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5B2537-8EB4-4CC7-93AE-390786858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68" y="1311723"/>
            <a:ext cx="2874806" cy="18377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9FD7912-18FB-4855-A4B4-9109BB789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15" y="1464123"/>
            <a:ext cx="2964188" cy="21172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C764E5-C3D9-4F49-87BE-73C983D77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70" y="4066412"/>
            <a:ext cx="2103601" cy="17629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F080A3-7133-42E8-8F37-B920CBA3B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34" y="4418241"/>
            <a:ext cx="3333750" cy="1059280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48F59904-CCC8-4070-8060-F13CE6B6DB8B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1133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760ED9F8-B873-422A-B259-B405AC864622}"/>
              </a:ext>
            </a:extLst>
          </p:cNvPr>
          <p:cNvSpPr/>
          <p:nvPr/>
        </p:nvSpPr>
        <p:spPr>
          <a:xfrm>
            <a:off x="7870041" y="1587065"/>
            <a:ext cx="4080376" cy="3683867"/>
          </a:xfrm>
          <a:prstGeom prst="rect">
            <a:avLst/>
          </a:prstGeom>
          <a:solidFill>
            <a:srgbClr val="FFCB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9E39649-445D-445D-9FCE-FCD794CBDF66}"/>
              </a:ext>
            </a:extLst>
          </p:cNvPr>
          <p:cNvSpPr/>
          <p:nvPr/>
        </p:nvSpPr>
        <p:spPr>
          <a:xfrm>
            <a:off x="3596745" y="1587066"/>
            <a:ext cx="4080376" cy="36838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459284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</a:t>
            </a: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TECNOLOGÍAS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A12269-2A1D-4985-A1E8-71C07CE7E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0" y="3965468"/>
            <a:ext cx="1527657" cy="109118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1442FFD-783B-4693-BB8B-829307A53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9" y="2046370"/>
            <a:ext cx="2667000" cy="1657350"/>
          </a:xfrm>
          <a:prstGeom prst="rect">
            <a:avLst/>
          </a:prstGeom>
        </p:spPr>
      </p:pic>
      <p:sp>
        <p:nvSpPr>
          <p:cNvPr id="14" name="TextBox 43">
            <a:extLst>
              <a:ext uri="{FF2B5EF4-FFF2-40B4-BE49-F238E27FC236}">
                <a16:creationId xmlns:a16="http://schemas.microsoft.com/office/drawing/2014/main" id="{AE3C494B-BEAE-49A9-A557-1DED58A8D0C6}"/>
              </a:ext>
            </a:extLst>
          </p:cNvPr>
          <p:cNvSpPr txBox="1"/>
          <p:nvPr/>
        </p:nvSpPr>
        <p:spPr>
          <a:xfrm>
            <a:off x="3969281" y="2510315"/>
            <a:ext cx="117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Gratuito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44982014-4A0E-42E8-BF9A-A6BE175DA12E}"/>
              </a:ext>
            </a:extLst>
          </p:cNvPr>
          <p:cNvSpPr txBox="1"/>
          <p:nvPr/>
        </p:nvSpPr>
        <p:spPr>
          <a:xfrm>
            <a:off x="5739403" y="2504165"/>
            <a:ext cx="160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Open </a:t>
            </a:r>
            <a:r>
              <a:rPr lang="es-ES" sz="2000" dirty="0" err="1"/>
              <a:t>Source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C162B56D-73AF-48B7-A303-D9930CDDDE59}"/>
              </a:ext>
            </a:extLst>
          </p:cNvPr>
          <p:cNvSpPr txBox="1"/>
          <p:nvPr/>
        </p:nvSpPr>
        <p:spPr>
          <a:xfrm>
            <a:off x="3962328" y="3228943"/>
            <a:ext cx="1025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Estable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FE3A8FEE-A87B-4548-9623-575E4C41A3E6}"/>
              </a:ext>
            </a:extLst>
          </p:cNvPr>
          <p:cNvSpPr txBox="1"/>
          <p:nvPr/>
        </p:nvSpPr>
        <p:spPr>
          <a:xfrm>
            <a:off x="3955391" y="3888623"/>
            <a:ext cx="345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Gran comunidad colaborativa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4188BE2F-893A-4FDA-BEAE-3603E0D35418}"/>
              </a:ext>
            </a:extLst>
          </p:cNvPr>
          <p:cNvSpPr txBox="1"/>
          <p:nvPr/>
        </p:nvSpPr>
        <p:spPr>
          <a:xfrm>
            <a:off x="6026189" y="3228943"/>
            <a:ext cx="1031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Popular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37C86EF9-6394-49CC-8527-76AAC37A16ED}"/>
              </a:ext>
            </a:extLst>
          </p:cNvPr>
          <p:cNvSpPr txBox="1"/>
          <p:nvPr/>
        </p:nvSpPr>
        <p:spPr>
          <a:xfrm>
            <a:off x="3969281" y="4467449"/>
            <a:ext cx="3088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Extensible mediante </a:t>
            </a:r>
            <a:r>
              <a:rPr lang="es-ES" sz="2000" dirty="0" err="1"/>
              <a:t>plugins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0" name="TextBox 43">
            <a:extLst>
              <a:ext uri="{FF2B5EF4-FFF2-40B4-BE49-F238E27FC236}">
                <a16:creationId xmlns:a16="http://schemas.microsoft.com/office/drawing/2014/main" id="{62AE4D55-64C2-4876-B9D3-F5E96E1143B0}"/>
              </a:ext>
            </a:extLst>
          </p:cNvPr>
          <p:cNvSpPr txBox="1"/>
          <p:nvPr/>
        </p:nvSpPr>
        <p:spPr>
          <a:xfrm>
            <a:off x="9450081" y="2512121"/>
            <a:ext cx="1128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Hacking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1" name="TextBox 43">
            <a:extLst>
              <a:ext uri="{FF2B5EF4-FFF2-40B4-BE49-F238E27FC236}">
                <a16:creationId xmlns:a16="http://schemas.microsoft.com/office/drawing/2014/main" id="{D132F60A-63DE-40A3-9BDE-4EC532FB1F65}"/>
              </a:ext>
            </a:extLst>
          </p:cNvPr>
          <p:cNvSpPr txBox="1"/>
          <p:nvPr/>
        </p:nvSpPr>
        <p:spPr>
          <a:xfrm>
            <a:off x="8483218" y="3058731"/>
            <a:ext cx="306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Consume muchos recursos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id="{5493F05C-8FBF-41A1-A8F4-F20EF1643376}"/>
              </a:ext>
            </a:extLst>
          </p:cNvPr>
          <p:cNvSpPr txBox="1"/>
          <p:nvPr/>
        </p:nvSpPr>
        <p:spPr>
          <a:xfrm>
            <a:off x="8483218" y="3588578"/>
            <a:ext cx="313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Aprender </a:t>
            </a:r>
            <a:r>
              <a:rPr lang="es-ES" sz="2000" noProof="0" dirty="0" err="1"/>
              <a:t>Wordpress</a:t>
            </a:r>
            <a:r>
              <a:rPr lang="es-ES" sz="2000" noProof="0" dirty="0"/>
              <a:t> y PHP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59F7E0A9-343C-439E-A75F-F50F306B7E64}"/>
              </a:ext>
            </a:extLst>
          </p:cNvPr>
          <p:cNvSpPr txBox="1"/>
          <p:nvPr/>
        </p:nvSpPr>
        <p:spPr>
          <a:xfrm>
            <a:off x="2842318" y="1587065"/>
            <a:ext cx="558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VENTAJAS</a:t>
            </a: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E538F236-87E1-4CD1-9E58-AFA115AD13AB}"/>
              </a:ext>
            </a:extLst>
          </p:cNvPr>
          <p:cNvSpPr txBox="1"/>
          <p:nvPr/>
        </p:nvSpPr>
        <p:spPr>
          <a:xfrm>
            <a:off x="7167016" y="1630351"/>
            <a:ext cx="558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INCONVENIENTES</a:t>
            </a:r>
          </a:p>
        </p:txBody>
      </p:sp>
      <p:sp>
        <p:nvSpPr>
          <p:cNvPr id="2" name="Oval 8">
            <a:extLst>
              <a:ext uri="{FF2B5EF4-FFF2-40B4-BE49-F238E27FC236}">
                <a16:creationId xmlns:a16="http://schemas.microsoft.com/office/drawing/2014/main" id="{1555DE4B-AE10-4616-A5CE-136D0C605B7B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6546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459284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</a:t>
            </a: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TECNOLOGÍAS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9FD7912-18FB-4855-A4B4-9109BB78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28" y="1584841"/>
            <a:ext cx="1722148" cy="12301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3C7644-7C2B-45A1-80D2-7A860B55A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47" y="1806923"/>
            <a:ext cx="1838875" cy="77232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2C7553B-D789-45CB-8D96-B73F12608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73" y="1698117"/>
            <a:ext cx="2007108" cy="100355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B7DEE1-B137-4626-8E37-0DA95774F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47" y="4126752"/>
            <a:ext cx="1838875" cy="7723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EA7072A-6E08-4880-A3FE-2D80A722A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73" y="4043053"/>
            <a:ext cx="2007108" cy="1003554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5B53D92-DF1D-4038-9B43-9715F0FD0436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3534481" y="2199894"/>
            <a:ext cx="1604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764FD62-532F-45DC-8D2A-145DA67DE7B2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6861076" y="2193087"/>
            <a:ext cx="2057371" cy="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AF9EAA4-D77B-480C-9E95-902007DE9303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3534481" y="4512916"/>
            <a:ext cx="5383966" cy="3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43">
            <a:extLst>
              <a:ext uri="{FF2B5EF4-FFF2-40B4-BE49-F238E27FC236}">
                <a16:creationId xmlns:a16="http://schemas.microsoft.com/office/drawing/2014/main" id="{DF3AAA89-41D3-4EA5-BA9F-81B73591B112}"/>
              </a:ext>
            </a:extLst>
          </p:cNvPr>
          <p:cNvSpPr txBox="1"/>
          <p:nvPr/>
        </p:nvSpPr>
        <p:spPr>
          <a:xfrm>
            <a:off x="5390258" y="2799596"/>
            <a:ext cx="1315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Productos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9" name="TextBox 43">
            <a:extLst>
              <a:ext uri="{FF2B5EF4-FFF2-40B4-BE49-F238E27FC236}">
                <a16:creationId xmlns:a16="http://schemas.microsoft.com/office/drawing/2014/main" id="{C75875A4-DB19-4C25-A8B1-A437FB3D3051}"/>
              </a:ext>
            </a:extLst>
          </p:cNvPr>
          <p:cNvSpPr txBox="1"/>
          <p:nvPr/>
        </p:nvSpPr>
        <p:spPr>
          <a:xfrm>
            <a:off x="9429270" y="2799596"/>
            <a:ext cx="81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Pago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30" name="TextBox 43">
            <a:extLst>
              <a:ext uri="{FF2B5EF4-FFF2-40B4-BE49-F238E27FC236}">
                <a16:creationId xmlns:a16="http://schemas.microsoft.com/office/drawing/2014/main" id="{C123F285-33E2-44A1-B795-AF437B71413A}"/>
              </a:ext>
            </a:extLst>
          </p:cNvPr>
          <p:cNvSpPr txBox="1"/>
          <p:nvPr/>
        </p:nvSpPr>
        <p:spPr>
          <a:xfrm>
            <a:off x="9526804" y="5394190"/>
            <a:ext cx="81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Pago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9AF81959-4B52-48F7-9D4B-7AEE694C699C}"/>
              </a:ext>
            </a:extLst>
          </p:cNvPr>
          <p:cNvSpPr txBox="1"/>
          <p:nvPr/>
        </p:nvSpPr>
        <p:spPr>
          <a:xfrm>
            <a:off x="9277747" y="5046607"/>
            <a:ext cx="1315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Productos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" name="Oval 8">
            <a:extLst>
              <a:ext uri="{FF2B5EF4-FFF2-40B4-BE49-F238E27FC236}">
                <a16:creationId xmlns:a16="http://schemas.microsoft.com/office/drawing/2014/main" id="{AD3C097C-8DA9-4D9B-A169-A874189D7799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7317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459284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</a:t>
            </a: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TECNOLOGÍAS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3C7644-7C2B-45A1-80D2-7A860B55A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0" y="1652459"/>
            <a:ext cx="2200360" cy="9241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2C7553B-D789-45CB-8D96-B73F12608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51" y="1330817"/>
            <a:ext cx="3134868" cy="15674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A7E2EFA-8406-4C8D-8E43-A197AE1AD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13" y="2869933"/>
            <a:ext cx="3100606" cy="156743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B39761D-D570-4B09-AD29-055159F4A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56" y="2958471"/>
            <a:ext cx="1599642" cy="139035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58543844-479E-42DA-9F3F-BA6E1D47E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79213" y="4137849"/>
            <a:ext cx="586006" cy="2448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9E8E1A8-12A5-4730-BD02-4C8B58A4F0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78" y="4562630"/>
            <a:ext cx="2295682" cy="196089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D47CD8E-9E98-4306-88A6-FDBC0E6CE0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0" y="4437366"/>
            <a:ext cx="2086159" cy="2086159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253AFE72-3423-4A43-B95E-05E7E4E7BDEF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360520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8CF7-6FAB-491B-858F-88540E76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91" y="295058"/>
            <a:ext cx="10515600" cy="1325563"/>
          </a:xfrm>
        </p:spPr>
        <p:txBody>
          <a:bodyPr/>
          <a:lstStyle/>
          <a:p>
            <a:r>
              <a:rPr lang="es-ES" dirty="0"/>
              <a:t>ÍNDICE DE CONTENIDOS</a:t>
            </a:r>
          </a:p>
        </p:txBody>
      </p:sp>
      <p:sp>
        <p:nvSpPr>
          <p:cNvPr id="47" name="Arrow: Pentagon 1">
            <a:extLst>
              <a:ext uri="{FF2B5EF4-FFF2-40B4-BE49-F238E27FC236}">
                <a16:creationId xmlns:a16="http://schemas.microsoft.com/office/drawing/2014/main" id="{EF573B92-ABEE-4546-8D0F-213B0AB36BDE}"/>
              </a:ext>
            </a:extLst>
          </p:cNvPr>
          <p:cNvSpPr/>
          <p:nvPr/>
        </p:nvSpPr>
        <p:spPr>
          <a:xfrm>
            <a:off x="3142276" y="212620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531F1177-BB29-4BE2-A216-E6B1F88773B2}"/>
              </a:ext>
            </a:extLst>
          </p:cNvPr>
          <p:cNvSpPr txBox="1"/>
          <p:nvPr/>
        </p:nvSpPr>
        <p:spPr>
          <a:xfrm>
            <a:off x="3335694" y="2081930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2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1" name="Arrow: Pentagon 1">
            <a:extLst>
              <a:ext uri="{FF2B5EF4-FFF2-40B4-BE49-F238E27FC236}">
                <a16:creationId xmlns:a16="http://schemas.microsoft.com/office/drawing/2014/main" id="{C261EDF7-BCDB-44AC-B2B0-8C8DC18C771F}"/>
              </a:ext>
            </a:extLst>
          </p:cNvPr>
          <p:cNvSpPr/>
          <p:nvPr/>
        </p:nvSpPr>
        <p:spPr>
          <a:xfrm>
            <a:off x="3136960" y="2800984"/>
            <a:ext cx="1384552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Pentagon 1">
            <a:extLst>
              <a:ext uri="{FF2B5EF4-FFF2-40B4-BE49-F238E27FC236}">
                <a16:creationId xmlns:a16="http://schemas.microsoft.com/office/drawing/2014/main" id="{0E965E85-7608-4D99-9C4A-FDD4513231EA}"/>
              </a:ext>
            </a:extLst>
          </p:cNvPr>
          <p:cNvSpPr/>
          <p:nvPr/>
        </p:nvSpPr>
        <p:spPr>
          <a:xfrm>
            <a:off x="3136960" y="3489766"/>
            <a:ext cx="1384551" cy="5817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2C413D2C-EA6A-4CC0-8FA4-562016E82A22}"/>
              </a:ext>
            </a:extLst>
          </p:cNvPr>
          <p:cNvSpPr txBox="1"/>
          <p:nvPr/>
        </p:nvSpPr>
        <p:spPr>
          <a:xfrm>
            <a:off x="3234408" y="2768260"/>
            <a:ext cx="1048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3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782B9A21-0E14-4CF7-8A53-EDD99C0DB3CE}"/>
              </a:ext>
            </a:extLst>
          </p:cNvPr>
          <p:cNvSpPr txBox="1"/>
          <p:nvPr/>
        </p:nvSpPr>
        <p:spPr>
          <a:xfrm>
            <a:off x="3367796" y="3426715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4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9" name="Arrow: Pentagon 1">
            <a:extLst>
              <a:ext uri="{FF2B5EF4-FFF2-40B4-BE49-F238E27FC236}">
                <a16:creationId xmlns:a16="http://schemas.microsoft.com/office/drawing/2014/main" id="{0663D29B-99D5-4B18-A4F4-CBAB75DC9C76}"/>
              </a:ext>
            </a:extLst>
          </p:cNvPr>
          <p:cNvSpPr/>
          <p:nvPr/>
        </p:nvSpPr>
        <p:spPr>
          <a:xfrm>
            <a:off x="3136960" y="4203482"/>
            <a:ext cx="1384551" cy="5817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929DF6E5-3814-416F-9C51-D062BFA0EC34}"/>
              </a:ext>
            </a:extLst>
          </p:cNvPr>
          <p:cNvSpPr txBox="1"/>
          <p:nvPr/>
        </p:nvSpPr>
        <p:spPr>
          <a:xfrm>
            <a:off x="3532462" y="4153417"/>
            <a:ext cx="466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5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69" name="Cheurón 43">
            <a:extLst>
              <a:ext uri="{FF2B5EF4-FFF2-40B4-BE49-F238E27FC236}">
                <a16:creationId xmlns:a16="http://schemas.microsoft.com/office/drawing/2014/main" id="{2762D193-83C8-4FDA-B200-BF4D11C03C2E}"/>
              </a:ext>
            </a:extLst>
          </p:cNvPr>
          <p:cNvSpPr/>
          <p:nvPr/>
        </p:nvSpPr>
        <p:spPr>
          <a:xfrm>
            <a:off x="4388161" y="2127223"/>
            <a:ext cx="4848391" cy="58797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1" name="TextBox 31">
            <a:extLst>
              <a:ext uri="{FF2B5EF4-FFF2-40B4-BE49-F238E27FC236}">
                <a16:creationId xmlns:a16="http://schemas.microsoft.com/office/drawing/2014/main" id="{621364DD-B973-4E5C-9810-60339899B830}"/>
              </a:ext>
            </a:extLst>
          </p:cNvPr>
          <p:cNvSpPr txBox="1"/>
          <p:nvPr/>
        </p:nvSpPr>
        <p:spPr>
          <a:xfrm>
            <a:off x="4632520" y="2274440"/>
            <a:ext cx="4502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METODOLOGÍA, PLANIFICACIÓN Y COSTES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3" name="Cheurón 44">
            <a:extLst>
              <a:ext uri="{FF2B5EF4-FFF2-40B4-BE49-F238E27FC236}">
                <a16:creationId xmlns:a16="http://schemas.microsoft.com/office/drawing/2014/main" id="{C45D47CE-CAA9-4A6E-8D5E-F81DD3530E50}"/>
              </a:ext>
            </a:extLst>
          </p:cNvPr>
          <p:cNvSpPr/>
          <p:nvPr/>
        </p:nvSpPr>
        <p:spPr>
          <a:xfrm>
            <a:off x="4364333" y="2789816"/>
            <a:ext cx="4848391" cy="58178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5" name="TextBox 31">
            <a:extLst>
              <a:ext uri="{FF2B5EF4-FFF2-40B4-BE49-F238E27FC236}">
                <a16:creationId xmlns:a16="http://schemas.microsoft.com/office/drawing/2014/main" id="{52C6B00A-328B-4FC1-AD79-7CEBC2071F11}"/>
              </a:ext>
            </a:extLst>
          </p:cNvPr>
          <p:cNvSpPr txBox="1"/>
          <p:nvPr/>
        </p:nvSpPr>
        <p:spPr>
          <a:xfrm>
            <a:off x="4640871" y="2906741"/>
            <a:ext cx="4848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TECNOLOGÍAS  EMPLEADAS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7" name="Cheurón 45">
            <a:extLst>
              <a:ext uri="{FF2B5EF4-FFF2-40B4-BE49-F238E27FC236}">
                <a16:creationId xmlns:a16="http://schemas.microsoft.com/office/drawing/2014/main" id="{68C9B1C8-4968-41C5-9C5A-BAD947F5A4F0}"/>
              </a:ext>
            </a:extLst>
          </p:cNvPr>
          <p:cNvSpPr/>
          <p:nvPr/>
        </p:nvSpPr>
        <p:spPr>
          <a:xfrm>
            <a:off x="4391282" y="3475766"/>
            <a:ext cx="4848391" cy="591713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9" name="TextBox 31">
            <a:extLst>
              <a:ext uri="{FF2B5EF4-FFF2-40B4-BE49-F238E27FC236}">
                <a16:creationId xmlns:a16="http://schemas.microsoft.com/office/drawing/2014/main" id="{07F4D3B7-1D4E-4DA3-A8E3-A6F0C7F2B49D}"/>
              </a:ext>
            </a:extLst>
          </p:cNvPr>
          <p:cNvSpPr txBox="1"/>
          <p:nvPr/>
        </p:nvSpPr>
        <p:spPr>
          <a:xfrm>
            <a:off x="4626203" y="3617460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81" name="Cheurón 46">
            <a:extLst>
              <a:ext uri="{FF2B5EF4-FFF2-40B4-BE49-F238E27FC236}">
                <a16:creationId xmlns:a16="http://schemas.microsoft.com/office/drawing/2014/main" id="{EE6326A5-AAC0-424E-B740-48B8268CEF6B}"/>
              </a:ext>
            </a:extLst>
          </p:cNvPr>
          <p:cNvSpPr/>
          <p:nvPr/>
        </p:nvSpPr>
        <p:spPr>
          <a:xfrm>
            <a:off x="4364332" y="4186753"/>
            <a:ext cx="4848391" cy="59171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3" name="TextBox 31">
            <a:extLst>
              <a:ext uri="{FF2B5EF4-FFF2-40B4-BE49-F238E27FC236}">
                <a16:creationId xmlns:a16="http://schemas.microsoft.com/office/drawing/2014/main" id="{A6CF0DAA-3D7A-4A8C-95A5-CD77E860DDF6}"/>
              </a:ext>
            </a:extLst>
          </p:cNvPr>
          <p:cNvSpPr txBox="1"/>
          <p:nvPr/>
        </p:nvSpPr>
        <p:spPr>
          <a:xfrm>
            <a:off x="4626203" y="4329035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2" name="Arrow: Pentagon 1">
            <a:extLst>
              <a:ext uri="{FF2B5EF4-FFF2-40B4-BE49-F238E27FC236}">
                <a16:creationId xmlns:a16="http://schemas.microsoft.com/office/drawing/2014/main" id="{C4D14DCE-FFC3-4CEF-9C83-4A977C06BD45}"/>
              </a:ext>
            </a:extLst>
          </p:cNvPr>
          <p:cNvSpPr/>
          <p:nvPr/>
        </p:nvSpPr>
        <p:spPr>
          <a:xfrm>
            <a:off x="3136960" y="145623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27">
            <a:extLst>
              <a:ext uri="{FF2B5EF4-FFF2-40B4-BE49-F238E27FC236}">
                <a16:creationId xmlns:a16="http://schemas.microsoft.com/office/drawing/2014/main" id="{8317E72A-BD6F-4494-82C0-6385966C4B15}"/>
              </a:ext>
            </a:extLst>
          </p:cNvPr>
          <p:cNvSpPr txBox="1"/>
          <p:nvPr/>
        </p:nvSpPr>
        <p:spPr>
          <a:xfrm>
            <a:off x="3356709" y="1371626"/>
            <a:ext cx="72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1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4" name="Cheurón 7">
            <a:extLst>
              <a:ext uri="{FF2B5EF4-FFF2-40B4-BE49-F238E27FC236}">
                <a16:creationId xmlns:a16="http://schemas.microsoft.com/office/drawing/2014/main" id="{95488DB3-075B-4501-A5FC-C4D0E9B82EFB}"/>
              </a:ext>
            </a:extLst>
          </p:cNvPr>
          <p:cNvSpPr/>
          <p:nvPr/>
        </p:nvSpPr>
        <p:spPr>
          <a:xfrm>
            <a:off x="4359018" y="1455415"/>
            <a:ext cx="4848391" cy="581618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5" name="TextBox 31">
            <a:extLst>
              <a:ext uri="{FF2B5EF4-FFF2-40B4-BE49-F238E27FC236}">
                <a16:creationId xmlns:a16="http://schemas.microsoft.com/office/drawing/2014/main" id="{E6C7DC36-1359-419D-A41A-8FC90BD2776F}"/>
              </a:ext>
            </a:extLst>
          </p:cNvPr>
          <p:cNvSpPr txBox="1"/>
          <p:nvPr/>
        </p:nvSpPr>
        <p:spPr>
          <a:xfrm>
            <a:off x="4622565" y="1587579"/>
            <a:ext cx="41386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CONTEXTO Y OBJETIVOS PRINCIPALES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B995837E-E507-406C-B473-717F1959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3" name="Oval 8">
            <a:extLst>
              <a:ext uri="{FF2B5EF4-FFF2-40B4-BE49-F238E27FC236}">
                <a16:creationId xmlns:a16="http://schemas.microsoft.com/office/drawing/2014/main" id="{CEF9042F-10FA-4FCB-B796-A0DEAB679F5A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318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Inicio de un proyecto con </a:t>
            </a:r>
            <a:r>
              <a:rPr lang="es-ES" sz="2000" dirty="0" err="1"/>
              <a:t>Gatsby</a:t>
            </a:r>
            <a:endParaRPr lang="en-GB" sz="2000" dirty="0"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F36B2B-EA8F-4B0F-AA65-51F647B08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1" y="1675015"/>
            <a:ext cx="8424455" cy="4748329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9618D3F8-4615-4AD1-853F-E1BAAD71DCE9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896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Conexión a la API de </a:t>
            </a:r>
            <a:r>
              <a:rPr lang="es-ES" sz="2000" dirty="0" err="1"/>
              <a:t>Stripe</a:t>
            </a:r>
            <a:endParaRPr lang="en-GB" sz="2000" dirty="0"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87E2952-F069-497D-B41C-DAB9FBBF6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" y="1708913"/>
            <a:ext cx="4302732" cy="48927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DC33BEE-0EA0-4FA8-A970-F4F6B0C2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270" y="1691725"/>
            <a:ext cx="4509856" cy="4927094"/>
          </a:xfrm>
          <a:prstGeom prst="rect">
            <a:avLst/>
          </a:prstGeom>
        </p:spPr>
      </p:pic>
      <p:sp>
        <p:nvSpPr>
          <p:cNvPr id="3" name="Oval 8">
            <a:extLst>
              <a:ext uri="{FF2B5EF4-FFF2-40B4-BE49-F238E27FC236}">
                <a16:creationId xmlns:a16="http://schemas.microsoft.com/office/drawing/2014/main" id="{E772AD3D-9110-4838-9303-89B02AF8C782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496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Obtención de los productos por medio de </a:t>
            </a:r>
            <a:r>
              <a:rPr lang="es-ES" sz="2000" noProof="0" dirty="0" err="1"/>
              <a:t>GraphQL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B11880-A6BE-430C-9A34-B350256D0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27" y="2061375"/>
            <a:ext cx="7176049" cy="42595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2C675CC-6A74-4624-B2B5-A7036C43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4" y="1722039"/>
            <a:ext cx="3661717" cy="4752068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4FD297FB-0103-48C7-BBE0-94376DF7EDD8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9279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8CF7-6FAB-491B-858F-88540E76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91" y="295058"/>
            <a:ext cx="10515600" cy="1325563"/>
          </a:xfrm>
        </p:spPr>
        <p:txBody>
          <a:bodyPr/>
          <a:lstStyle/>
          <a:p>
            <a:r>
              <a:rPr lang="es-ES" dirty="0"/>
              <a:t>ÍNDICE DE CONTENIDOS</a:t>
            </a:r>
          </a:p>
        </p:txBody>
      </p:sp>
      <p:sp>
        <p:nvSpPr>
          <p:cNvPr id="47" name="Arrow: Pentagon 1">
            <a:extLst>
              <a:ext uri="{FF2B5EF4-FFF2-40B4-BE49-F238E27FC236}">
                <a16:creationId xmlns:a16="http://schemas.microsoft.com/office/drawing/2014/main" id="{EF573B92-ABEE-4546-8D0F-213B0AB36BDE}"/>
              </a:ext>
            </a:extLst>
          </p:cNvPr>
          <p:cNvSpPr/>
          <p:nvPr/>
        </p:nvSpPr>
        <p:spPr>
          <a:xfrm>
            <a:off x="3142276" y="212620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531F1177-BB29-4BE2-A216-E6B1F88773B2}"/>
              </a:ext>
            </a:extLst>
          </p:cNvPr>
          <p:cNvSpPr txBox="1"/>
          <p:nvPr/>
        </p:nvSpPr>
        <p:spPr>
          <a:xfrm>
            <a:off x="3335694" y="2081930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2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1" name="Arrow: Pentagon 1">
            <a:extLst>
              <a:ext uri="{FF2B5EF4-FFF2-40B4-BE49-F238E27FC236}">
                <a16:creationId xmlns:a16="http://schemas.microsoft.com/office/drawing/2014/main" id="{C261EDF7-BCDB-44AC-B2B0-8C8DC18C771F}"/>
              </a:ext>
            </a:extLst>
          </p:cNvPr>
          <p:cNvSpPr/>
          <p:nvPr/>
        </p:nvSpPr>
        <p:spPr>
          <a:xfrm>
            <a:off x="3136960" y="2800984"/>
            <a:ext cx="1384552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Pentagon 1">
            <a:extLst>
              <a:ext uri="{FF2B5EF4-FFF2-40B4-BE49-F238E27FC236}">
                <a16:creationId xmlns:a16="http://schemas.microsoft.com/office/drawing/2014/main" id="{0E965E85-7608-4D99-9C4A-FDD4513231EA}"/>
              </a:ext>
            </a:extLst>
          </p:cNvPr>
          <p:cNvSpPr/>
          <p:nvPr/>
        </p:nvSpPr>
        <p:spPr>
          <a:xfrm>
            <a:off x="3136960" y="3489766"/>
            <a:ext cx="1384551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2C413D2C-EA6A-4CC0-8FA4-562016E82A22}"/>
              </a:ext>
            </a:extLst>
          </p:cNvPr>
          <p:cNvSpPr txBox="1"/>
          <p:nvPr/>
        </p:nvSpPr>
        <p:spPr>
          <a:xfrm>
            <a:off x="3234408" y="2768260"/>
            <a:ext cx="1048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3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782B9A21-0E14-4CF7-8A53-EDD99C0DB3CE}"/>
              </a:ext>
            </a:extLst>
          </p:cNvPr>
          <p:cNvSpPr txBox="1"/>
          <p:nvPr/>
        </p:nvSpPr>
        <p:spPr>
          <a:xfrm>
            <a:off x="3367796" y="3426715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4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9" name="Arrow: Pentagon 1">
            <a:extLst>
              <a:ext uri="{FF2B5EF4-FFF2-40B4-BE49-F238E27FC236}">
                <a16:creationId xmlns:a16="http://schemas.microsoft.com/office/drawing/2014/main" id="{0663D29B-99D5-4B18-A4F4-CBAB75DC9C76}"/>
              </a:ext>
            </a:extLst>
          </p:cNvPr>
          <p:cNvSpPr/>
          <p:nvPr/>
        </p:nvSpPr>
        <p:spPr>
          <a:xfrm>
            <a:off x="3136960" y="4203482"/>
            <a:ext cx="1384551" cy="5817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929DF6E5-3814-416F-9C51-D062BFA0EC34}"/>
              </a:ext>
            </a:extLst>
          </p:cNvPr>
          <p:cNvSpPr txBox="1"/>
          <p:nvPr/>
        </p:nvSpPr>
        <p:spPr>
          <a:xfrm>
            <a:off x="3532462" y="4153417"/>
            <a:ext cx="466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5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69" name="Cheurón 43">
            <a:extLst>
              <a:ext uri="{FF2B5EF4-FFF2-40B4-BE49-F238E27FC236}">
                <a16:creationId xmlns:a16="http://schemas.microsoft.com/office/drawing/2014/main" id="{2762D193-83C8-4FDA-B200-BF4D11C03C2E}"/>
              </a:ext>
            </a:extLst>
          </p:cNvPr>
          <p:cNvSpPr/>
          <p:nvPr/>
        </p:nvSpPr>
        <p:spPr>
          <a:xfrm>
            <a:off x="4388161" y="2127223"/>
            <a:ext cx="4848391" cy="58797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1" name="TextBox 31">
            <a:extLst>
              <a:ext uri="{FF2B5EF4-FFF2-40B4-BE49-F238E27FC236}">
                <a16:creationId xmlns:a16="http://schemas.microsoft.com/office/drawing/2014/main" id="{621364DD-B973-4E5C-9810-60339899B830}"/>
              </a:ext>
            </a:extLst>
          </p:cNvPr>
          <p:cNvSpPr txBox="1"/>
          <p:nvPr/>
        </p:nvSpPr>
        <p:spPr>
          <a:xfrm>
            <a:off x="4632520" y="2274440"/>
            <a:ext cx="4502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METODOLOGÍA, PLANIFICACIÓN Y COSTES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3" name="Cheurón 44">
            <a:extLst>
              <a:ext uri="{FF2B5EF4-FFF2-40B4-BE49-F238E27FC236}">
                <a16:creationId xmlns:a16="http://schemas.microsoft.com/office/drawing/2014/main" id="{C45D47CE-CAA9-4A6E-8D5E-F81DD3530E50}"/>
              </a:ext>
            </a:extLst>
          </p:cNvPr>
          <p:cNvSpPr/>
          <p:nvPr/>
        </p:nvSpPr>
        <p:spPr>
          <a:xfrm>
            <a:off x="4364333" y="2789816"/>
            <a:ext cx="4848391" cy="58178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5" name="TextBox 31">
            <a:extLst>
              <a:ext uri="{FF2B5EF4-FFF2-40B4-BE49-F238E27FC236}">
                <a16:creationId xmlns:a16="http://schemas.microsoft.com/office/drawing/2014/main" id="{52C6B00A-328B-4FC1-AD79-7CEBC2071F11}"/>
              </a:ext>
            </a:extLst>
          </p:cNvPr>
          <p:cNvSpPr txBox="1"/>
          <p:nvPr/>
        </p:nvSpPr>
        <p:spPr>
          <a:xfrm>
            <a:off x="4640871" y="2906741"/>
            <a:ext cx="4848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TECNOLOGÍAS  EMPLEADAS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7" name="Cheurón 45">
            <a:extLst>
              <a:ext uri="{FF2B5EF4-FFF2-40B4-BE49-F238E27FC236}">
                <a16:creationId xmlns:a16="http://schemas.microsoft.com/office/drawing/2014/main" id="{68C9B1C8-4968-41C5-9C5A-BAD947F5A4F0}"/>
              </a:ext>
            </a:extLst>
          </p:cNvPr>
          <p:cNvSpPr/>
          <p:nvPr/>
        </p:nvSpPr>
        <p:spPr>
          <a:xfrm>
            <a:off x="4391282" y="3475766"/>
            <a:ext cx="4848391" cy="59171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9" name="TextBox 31">
            <a:extLst>
              <a:ext uri="{FF2B5EF4-FFF2-40B4-BE49-F238E27FC236}">
                <a16:creationId xmlns:a16="http://schemas.microsoft.com/office/drawing/2014/main" id="{07F4D3B7-1D4E-4DA3-A8E3-A6F0C7F2B49D}"/>
              </a:ext>
            </a:extLst>
          </p:cNvPr>
          <p:cNvSpPr txBox="1"/>
          <p:nvPr/>
        </p:nvSpPr>
        <p:spPr>
          <a:xfrm>
            <a:off x="4626203" y="3617460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81" name="Cheurón 46">
            <a:extLst>
              <a:ext uri="{FF2B5EF4-FFF2-40B4-BE49-F238E27FC236}">
                <a16:creationId xmlns:a16="http://schemas.microsoft.com/office/drawing/2014/main" id="{EE6326A5-AAC0-424E-B740-48B8268CEF6B}"/>
              </a:ext>
            </a:extLst>
          </p:cNvPr>
          <p:cNvSpPr/>
          <p:nvPr/>
        </p:nvSpPr>
        <p:spPr>
          <a:xfrm>
            <a:off x="4364332" y="4186753"/>
            <a:ext cx="4848391" cy="59171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3" name="TextBox 31">
            <a:extLst>
              <a:ext uri="{FF2B5EF4-FFF2-40B4-BE49-F238E27FC236}">
                <a16:creationId xmlns:a16="http://schemas.microsoft.com/office/drawing/2014/main" id="{A6CF0DAA-3D7A-4A8C-95A5-CD77E860DDF6}"/>
              </a:ext>
            </a:extLst>
          </p:cNvPr>
          <p:cNvSpPr txBox="1"/>
          <p:nvPr/>
        </p:nvSpPr>
        <p:spPr>
          <a:xfrm>
            <a:off x="4626203" y="4329035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2" name="Arrow: Pentagon 1">
            <a:extLst>
              <a:ext uri="{FF2B5EF4-FFF2-40B4-BE49-F238E27FC236}">
                <a16:creationId xmlns:a16="http://schemas.microsoft.com/office/drawing/2014/main" id="{C4D14DCE-FFC3-4CEF-9C83-4A977C06BD45}"/>
              </a:ext>
            </a:extLst>
          </p:cNvPr>
          <p:cNvSpPr/>
          <p:nvPr/>
        </p:nvSpPr>
        <p:spPr>
          <a:xfrm>
            <a:off x="3136960" y="145623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27">
            <a:extLst>
              <a:ext uri="{FF2B5EF4-FFF2-40B4-BE49-F238E27FC236}">
                <a16:creationId xmlns:a16="http://schemas.microsoft.com/office/drawing/2014/main" id="{8317E72A-BD6F-4494-82C0-6385966C4B15}"/>
              </a:ext>
            </a:extLst>
          </p:cNvPr>
          <p:cNvSpPr txBox="1"/>
          <p:nvPr/>
        </p:nvSpPr>
        <p:spPr>
          <a:xfrm>
            <a:off x="3356709" y="1371626"/>
            <a:ext cx="72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1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4" name="Cheurón 7">
            <a:extLst>
              <a:ext uri="{FF2B5EF4-FFF2-40B4-BE49-F238E27FC236}">
                <a16:creationId xmlns:a16="http://schemas.microsoft.com/office/drawing/2014/main" id="{95488DB3-075B-4501-A5FC-C4D0E9B82EFB}"/>
              </a:ext>
            </a:extLst>
          </p:cNvPr>
          <p:cNvSpPr/>
          <p:nvPr/>
        </p:nvSpPr>
        <p:spPr>
          <a:xfrm>
            <a:off x="4359018" y="1455415"/>
            <a:ext cx="4848391" cy="581618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5" name="TextBox 31">
            <a:extLst>
              <a:ext uri="{FF2B5EF4-FFF2-40B4-BE49-F238E27FC236}">
                <a16:creationId xmlns:a16="http://schemas.microsoft.com/office/drawing/2014/main" id="{E6C7DC36-1359-419D-A41A-8FC90BD2776F}"/>
              </a:ext>
            </a:extLst>
          </p:cNvPr>
          <p:cNvSpPr txBox="1"/>
          <p:nvPr/>
        </p:nvSpPr>
        <p:spPr>
          <a:xfrm>
            <a:off x="4622565" y="1587579"/>
            <a:ext cx="41386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CONTEXTO Y OBJETIVOS PRINCIPALES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B995837E-E507-406C-B473-717F1959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3" name="Oval 8">
            <a:extLst>
              <a:ext uri="{FF2B5EF4-FFF2-40B4-BE49-F238E27FC236}">
                <a16:creationId xmlns:a16="http://schemas.microsoft.com/office/drawing/2014/main" id="{F8A19B77-CBEC-4CD7-BBE0-A27139274357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76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9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Creación de la escena 3D con </a:t>
            </a:r>
            <a:r>
              <a:rPr lang="es-ES" sz="2000" noProof="0" dirty="0" err="1"/>
              <a:t>React-three-fiber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1E383C-D27D-4E93-B7A9-874176756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4" y="1728915"/>
            <a:ext cx="5175133" cy="48293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0EE49E-7EF9-4773-A2C2-9CB30C68E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75" y="1187741"/>
            <a:ext cx="4228715" cy="5372955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40527E67-61B6-46FE-ACA9-4EF6FE93E8A0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507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Creación del fichero </a:t>
            </a:r>
            <a:r>
              <a:rPr lang="es-ES" sz="2000" noProof="0" dirty="0" err="1"/>
              <a:t>docker-compose.yaml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F0940D-6E0A-432B-8E3B-73857F311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5" y="1770387"/>
            <a:ext cx="5609275" cy="456959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F57331B-9038-426E-A476-CE49A8FE4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60" y="1533678"/>
            <a:ext cx="4914417" cy="4789606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4AC6E4A3-C933-4AEE-82AF-8B109171019E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3058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Registro de un nombre de dominio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AFBEA3-4405-4409-ACAF-B51982111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8" y="1770387"/>
            <a:ext cx="4031447" cy="47938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E8D9C3E-A0E6-448E-B154-FBF29B8FD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578" y="1329191"/>
            <a:ext cx="4605855" cy="5291977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332D4AB4-8E0A-49E7-B904-70D8F048F428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68323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Despliegue del proyecto en </a:t>
            </a:r>
            <a:r>
              <a:rPr lang="es-ES" sz="2000" noProof="0" dirty="0" err="1"/>
              <a:t>DigitalOcean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84B3E5-B221-4D67-A0F5-3AA2186E6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42" y="1770387"/>
            <a:ext cx="3341017" cy="47173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024F6D4-10E0-4FA8-AEF1-7E944A9BD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51" y="1770387"/>
            <a:ext cx="6233700" cy="3475021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54361E5F-970C-4E93-967F-4798CF852B17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3911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Despliegue del proyecto en </a:t>
            </a:r>
            <a:r>
              <a:rPr lang="es-ES" sz="2000" noProof="0" dirty="0" err="1"/>
              <a:t>DigitalOcean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E510D0-3BF7-4634-955D-42D7C5515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13" y="1864930"/>
            <a:ext cx="6683319" cy="87637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18AD364-E5AB-4D81-AD8A-39AA13C09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13" y="2835849"/>
            <a:ext cx="11117802" cy="3910325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5B9E46F8-36C3-4B5C-A1A9-A1924568AB51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2752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Despliegue del proyecto en </a:t>
            </a:r>
            <a:r>
              <a:rPr lang="es-ES" sz="2000" noProof="0" dirty="0" err="1"/>
              <a:t>DigitalOcean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EB6DCC-8B7A-45D1-9A35-BEA37A549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1" y="1841454"/>
            <a:ext cx="8344623" cy="23395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31AD09-46BD-46C1-8943-A3D51353C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51" y="4615325"/>
            <a:ext cx="5243014" cy="135647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63EBB7F-E5E4-4A44-A5CE-4B87F2EAB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96" y="4559840"/>
            <a:ext cx="4359018" cy="1684166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09050529-DBB3-4185-9FC2-A5E87209F297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6494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F37B317C-FBA4-48D8-866F-0827DED9631D}"/>
              </a:ext>
            </a:extLst>
          </p:cNvPr>
          <p:cNvSpPr txBox="1"/>
          <p:nvPr/>
        </p:nvSpPr>
        <p:spPr>
          <a:xfrm>
            <a:off x="69584" y="75472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1259149" y="1062501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Despliegue del proyecto en </a:t>
            </a:r>
            <a:r>
              <a:rPr lang="es-ES" sz="2000" noProof="0" dirty="0" err="1"/>
              <a:t>DigitalOcean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FF8D3F9-87ED-4D41-9D9C-A310F622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58" y="1770387"/>
            <a:ext cx="6628269" cy="414903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A51107-62C2-4B3E-9C3B-9CA51ACE3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1770387"/>
            <a:ext cx="4262141" cy="4166898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6196D05B-B770-432B-98D7-DA4667D993CA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64851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8CF7-6FAB-491B-858F-88540E76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91" y="295058"/>
            <a:ext cx="10515600" cy="1325563"/>
          </a:xfrm>
        </p:spPr>
        <p:txBody>
          <a:bodyPr/>
          <a:lstStyle/>
          <a:p>
            <a:r>
              <a:rPr lang="es-ES" dirty="0"/>
              <a:t>ÍNDICE DE CONTENIDOS</a:t>
            </a:r>
          </a:p>
        </p:txBody>
      </p:sp>
      <p:sp>
        <p:nvSpPr>
          <p:cNvPr id="47" name="Arrow: Pentagon 1">
            <a:extLst>
              <a:ext uri="{FF2B5EF4-FFF2-40B4-BE49-F238E27FC236}">
                <a16:creationId xmlns:a16="http://schemas.microsoft.com/office/drawing/2014/main" id="{EF573B92-ABEE-4546-8D0F-213B0AB36BDE}"/>
              </a:ext>
            </a:extLst>
          </p:cNvPr>
          <p:cNvSpPr/>
          <p:nvPr/>
        </p:nvSpPr>
        <p:spPr>
          <a:xfrm>
            <a:off x="3142276" y="212620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531F1177-BB29-4BE2-A216-E6B1F88773B2}"/>
              </a:ext>
            </a:extLst>
          </p:cNvPr>
          <p:cNvSpPr txBox="1"/>
          <p:nvPr/>
        </p:nvSpPr>
        <p:spPr>
          <a:xfrm>
            <a:off x="3335694" y="2081930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2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1" name="Arrow: Pentagon 1">
            <a:extLst>
              <a:ext uri="{FF2B5EF4-FFF2-40B4-BE49-F238E27FC236}">
                <a16:creationId xmlns:a16="http://schemas.microsoft.com/office/drawing/2014/main" id="{C261EDF7-BCDB-44AC-B2B0-8C8DC18C771F}"/>
              </a:ext>
            </a:extLst>
          </p:cNvPr>
          <p:cNvSpPr/>
          <p:nvPr/>
        </p:nvSpPr>
        <p:spPr>
          <a:xfrm>
            <a:off x="3136960" y="2800984"/>
            <a:ext cx="1384552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Pentagon 1">
            <a:extLst>
              <a:ext uri="{FF2B5EF4-FFF2-40B4-BE49-F238E27FC236}">
                <a16:creationId xmlns:a16="http://schemas.microsoft.com/office/drawing/2014/main" id="{0E965E85-7608-4D99-9C4A-FDD4513231EA}"/>
              </a:ext>
            </a:extLst>
          </p:cNvPr>
          <p:cNvSpPr/>
          <p:nvPr/>
        </p:nvSpPr>
        <p:spPr>
          <a:xfrm>
            <a:off x="3136960" y="3489766"/>
            <a:ext cx="1384551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2C413D2C-EA6A-4CC0-8FA4-562016E82A22}"/>
              </a:ext>
            </a:extLst>
          </p:cNvPr>
          <p:cNvSpPr txBox="1"/>
          <p:nvPr/>
        </p:nvSpPr>
        <p:spPr>
          <a:xfrm>
            <a:off x="3234408" y="2768260"/>
            <a:ext cx="1048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3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782B9A21-0E14-4CF7-8A53-EDD99C0DB3CE}"/>
              </a:ext>
            </a:extLst>
          </p:cNvPr>
          <p:cNvSpPr txBox="1"/>
          <p:nvPr/>
        </p:nvSpPr>
        <p:spPr>
          <a:xfrm>
            <a:off x="3367796" y="3426715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4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9" name="Arrow: Pentagon 1">
            <a:extLst>
              <a:ext uri="{FF2B5EF4-FFF2-40B4-BE49-F238E27FC236}">
                <a16:creationId xmlns:a16="http://schemas.microsoft.com/office/drawing/2014/main" id="{0663D29B-99D5-4B18-A4F4-CBAB75DC9C76}"/>
              </a:ext>
            </a:extLst>
          </p:cNvPr>
          <p:cNvSpPr/>
          <p:nvPr/>
        </p:nvSpPr>
        <p:spPr>
          <a:xfrm>
            <a:off x="3136960" y="4203482"/>
            <a:ext cx="1384551" cy="5817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929DF6E5-3814-416F-9C51-D062BFA0EC34}"/>
              </a:ext>
            </a:extLst>
          </p:cNvPr>
          <p:cNvSpPr txBox="1"/>
          <p:nvPr/>
        </p:nvSpPr>
        <p:spPr>
          <a:xfrm>
            <a:off x="3532462" y="4153417"/>
            <a:ext cx="466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5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69" name="Cheurón 43">
            <a:extLst>
              <a:ext uri="{FF2B5EF4-FFF2-40B4-BE49-F238E27FC236}">
                <a16:creationId xmlns:a16="http://schemas.microsoft.com/office/drawing/2014/main" id="{2762D193-83C8-4FDA-B200-BF4D11C03C2E}"/>
              </a:ext>
            </a:extLst>
          </p:cNvPr>
          <p:cNvSpPr/>
          <p:nvPr/>
        </p:nvSpPr>
        <p:spPr>
          <a:xfrm>
            <a:off x="4388161" y="2127223"/>
            <a:ext cx="4848391" cy="58797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1" name="TextBox 31">
            <a:extLst>
              <a:ext uri="{FF2B5EF4-FFF2-40B4-BE49-F238E27FC236}">
                <a16:creationId xmlns:a16="http://schemas.microsoft.com/office/drawing/2014/main" id="{621364DD-B973-4E5C-9810-60339899B830}"/>
              </a:ext>
            </a:extLst>
          </p:cNvPr>
          <p:cNvSpPr txBox="1"/>
          <p:nvPr/>
        </p:nvSpPr>
        <p:spPr>
          <a:xfrm>
            <a:off x="4632520" y="2274440"/>
            <a:ext cx="4502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METODOLOGÍA, PLANIFICACIÓN Y COSTES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3" name="Cheurón 44">
            <a:extLst>
              <a:ext uri="{FF2B5EF4-FFF2-40B4-BE49-F238E27FC236}">
                <a16:creationId xmlns:a16="http://schemas.microsoft.com/office/drawing/2014/main" id="{C45D47CE-CAA9-4A6E-8D5E-F81DD3530E50}"/>
              </a:ext>
            </a:extLst>
          </p:cNvPr>
          <p:cNvSpPr/>
          <p:nvPr/>
        </p:nvSpPr>
        <p:spPr>
          <a:xfrm>
            <a:off x="4364333" y="2789816"/>
            <a:ext cx="4848391" cy="58178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5" name="TextBox 31">
            <a:extLst>
              <a:ext uri="{FF2B5EF4-FFF2-40B4-BE49-F238E27FC236}">
                <a16:creationId xmlns:a16="http://schemas.microsoft.com/office/drawing/2014/main" id="{52C6B00A-328B-4FC1-AD79-7CEBC2071F11}"/>
              </a:ext>
            </a:extLst>
          </p:cNvPr>
          <p:cNvSpPr txBox="1"/>
          <p:nvPr/>
        </p:nvSpPr>
        <p:spPr>
          <a:xfrm>
            <a:off x="4640871" y="2906741"/>
            <a:ext cx="4848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TECNOLOGÍAS  EMPLEADAS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7" name="Cheurón 45">
            <a:extLst>
              <a:ext uri="{FF2B5EF4-FFF2-40B4-BE49-F238E27FC236}">
                <a16:creationId xmlns:a16="http://schemas.microsoft.com/office/drawing/2014/main" id="{68C9B1C8-4968-41C5-9C5A-BAD947F5A4F0}"/>
              </a:ext>
            </a:extLst>
          </p:cNvPr>
          <p:cNvSpPr/>
          <p:nvPr/>
        </p:nvSpPr>
        <p:spPr>
          <a:xfrm>
            <a:off x="4391282" y="3475766"/>
            <a:ext cx="4848391" cy="59171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9" name="TextBox 31">
            <a:extLst>
              <a:ext uri="{FF2B5EF4-FFF2-40B4-BE49-F238E27FC236}">
                <a16:creationId xmlns:a16="http://schemas.microsoft.com/office/drawing/2014/main" id="{07F4D3B7-1D4E-4DA3-A8E3-A6F0C7F2B49D}"/>
              </a:ext>
            </a:extLst>
          </p:cNvPr>
          <p:cNvSpPr txBox="1"/>
          <p:nvPr/>
        </p:nvSpPr>
        <p:spPr>
          <a:xfrm>
            <a:off x="4626203" y="3617460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81" name="Cheurón 46">
            <a:extLst>
              <a:ext uri="{FF2B5EF4-FFF2-40B4-BE49-F238E27FC236}">
                <a16:creationId xmlns:a16="http://schemas.microsoft.com/office/drawing/2014/main" id="{EE6326A5-AAC0-424E-B740-48B8268CEF6B}"/>
              </a:ext>
            </a:extLst>
          </p:cNvPr>
          <p:cNvSpPr/>
          <p:nvPr/>
        </p:nvSpPr>
        <p:spPr>
          <a:xfrm>
            <a:off x="4364332" y="4186753"/>
            <a:ext cx="4848391" cy="59171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3" name="TextBox 31">
            <a:extLst>
              <a:ext uri="{FF2B5EF4-FFF2-40B4-BE49-F238E27FC236}">
                <a16:creationId xmlns:a16="http://schemas.microsoft.com/office/drawing/2014/main" id="{A6CF0DAA-3D7A-4A8C-95A5-CD77E860DDF6}"/>
              </a:ext>
            </a:extLst>
          </p:cNvPr>
          <p:cNvSpPr txBox="1"/>
          <p:nvPr/>
        </p:nvSpPr>
        <p:spPr>
          <a:xfrm>
            <a:off x="4626203" y="4329035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2" name="Arrow: Pentagon 1">
            <a:extLst>
              <a:ext uri="{FF2B5EF4-FFF2-40B4-BE49-F238E27FC236}">
                <a16:creationId xmlns:a16="http://schemas.microsoft.com/office/drawing/2014/main" id="{C4D14DCE-FFC3-4CEF-9C83-4A977C06BD45}"/>
              </a:ext>
            </a:extLst>
          </p:cNvPr>
          <p:cNvSpPr/>
          <p:nvPr/>
        </p:nvSpPr>
        <p:spPr>
          <a:xfrm>
            <a:off x="3136960" y="145623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27">
            <a:extLst>
              <a:ext uri="{FF2B5EF4-FFF2-40B4-BE49-F238E27FC236}">
                <a16:creationId xmlns:a16="http://schemas.microsoft.com/office/drawing/2014/main" id="{8317E72A-BD6F-4494-82C0-6385966C4B15}"/>
              </a:ext>
            </a:extLst>
          </p:cNvPr>
          <p:cNvSpPr txBox="1"/>
          <p:nvPr/>
        </p:nvSpPr>
        <p:spPr>
          <a:xfrm>
            <a:off x="3356709" y="1371626"/>
            <a:ext cx="72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1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4" name="Cheurón 7">
            <a:extLst>
              <a:ext uri="{FF2B5EF4-FFF2-40B4-BE49-F238E27FC236}">
                <a16:creationId xmlns:a16="http://schemas.microsoft.com/office/drawing/2014/main" id="{95488DB3-075B-4501-A5FC-C4D0E9B82EFB}"/>
              </a:ext>
            </a:extLst>
          </p:cNvPr>
          <p:cNvSpPr/>
          <p:nvPr/>
        </p:nvSpPr>
        <p:spPr>
          <a:xfrm>
            <a:off x="4359018" y="1455415"/>
            <a:ext cx="4848391" cy="581618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5" name="TextBox 31">
            <a:extLst>
              <a:ext uri="{FF2B5EF4-FFF2-40B4-BE49-F238E27FC236}">
                <a16:creationId xmlns:a16="http://schemas.microsoft.com/office/drawing/2014/main" id="{E6C7DC36-1359-419D-A41A-8FC90BD2776F}"/>
              </a:ext>
            </a:extLst>
          </p:cNvPr>
          <p:cNvSpPr txBox="1"/>
          <p:nvPr/>
        </p:nvSpPr>
        <p:spPr>
          <a:xfrm>
            <a:off x="4622565" y="1587579"/>
            <a:ext cx="41386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CONTEXTO Y OBJETIVOS PRINCIPALES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B995837E-E507-406C-B473-717F1959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3" name="Oval 8">
            <a:extLst>
              <a:ext uri="{FF2B5EF4-FFF2-40B4-BE49-F238E27FC236}">
                <a16:creationId xmlns:a16="http://schemas.microsoft.com/office/drawing/2014/main" id="{D69ED499-854F-4BEA-A0A3-90859CFA0117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18913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9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BA619F73-731E-4DA3-B499-AC002E18B7CF}"/>
              </a:ext>
            </a:extLst>
          </p:cNvPr>
          <p:cNvSpPr/>
          <p:nvPr/>
        </p:nvSpPr>
        <p:spPr>
          <a:xfrm>
            <a:off x="7947314" y="4456190"/>
            <a:ext cx="3292214" cy="2112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4499F02-6D74-4F03-96BC-9DD62F954439}"/>
              </a:ext>
            </a:extLst>
          </p:cNvPr>
          <p:cNvSpPr/>
          <p:nvPr/>
        </p:nvSpPr>
        <p:spPr>
          <a:xfrm>
            <a:off x="7947314" y="1309033"/>
            <a:ext cx="3292214" cy="21127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2B3E10F-59EC-4021-AD86-0B7D25A02EB9}"/>
              </a:ext>
            </a:extLst>
          </p:cNvPr>
          <p:cNvSpPr/>
          <p:nvPr/>
        </p:nvSpPr>
        <p:spPr>
          <a:xfrm>
            <a:off x="578450" y="1386089"/>
            <a:ext cx="3292214" cy="2112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5309F2C-F52F-4A8A-BBAC-F6984B1169A3}"/>
              </a:ext>
            </a:extLst>
          </p:cNvPr>
          <p:cNvSpPr/>
          <p:nvPr/>
        </p:nvSpPr>
        <p:spPr>
          <a:xfrm>
            <a:off x="578450" y="4492590"/>
            <a:ext cx="3292214" cy="2112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10" name="TextBox 43">
            <a:extLst>
              <a:ext uri="{FF2B5EF4-FFF2-40B4-BE49-F238E27FC236}">
                <a16:creationId xmlns:a16="http://schemas.microsoft.com/office/drawing/2014/main" id="{8A381C77-5ABC-440F-A922-E6CA79EF0319}"/>
              </a:ext>
            </a:extLst>
          </p:cNvPr>
          <p:cNvSpPr txBox="1"/>
          <p:nvPr/>
        </p:nvSpPr>
        <p:spPr>
          <a:xfrm>
            <a:off x="931846" y="1934634"/>
            <a:ext cx="2500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Bloqueo CORS en la petición de imágenes al servidor de </a:t>
            </a:r>
            <a:r>
              <a:rPr lang="es-ES" sz="2000" dirty="0" err="1"/>
              <a:t>Stripe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3F5A6979-DFEF-42A2-A7FC-948711D93227}"/>
              </a:ext>
            </a:extLst>
          </p:cNvPr>
          <p:cNvSpPr txBox="1"/>
          <p:nvPr/>
        </p:nvSpPr>
        <p:spPr>
          <a:xfrm>
            <a:off x="8551707" y="1995186"/>
            <a:ext cx="2083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Error al realizar la </a:t>
            </a:r>
            <a:r>
              <a:rPr lang="es-ES" sz="2000" dirty="0" err="1"/>
              <a:t>build</a:t>
            </a:r>
            <a:r>
              <a:rPr lang="es-ES" sz="2000" dirty="0"/>
              <a:t> con </a:t>
            </a:r>
            <a:r>
              <a:rPr lang="es-ES" sz="2000" dirty="0" err="1"/>
              <a:t>Gatsby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2" name="TextBox 43">
            <a:extLst>
              <a:ext uri="{FF2B5EF4-FFF2-40B4-BE49-F238E27FC236}">
                <a16:creationId xmlns:a16="http://schemas.microsoft.com/office/drawing/2014/main" id="{BE233216-121A-4776-85C5-7D9E2FE1E473}"/>
              </a:ext>
            </a:extLst>
          </p:cNvPr>
          <p:cNvSpPr txBox="1"/>
          <p:nvPr/>
        </p:nvSpPr>
        <p:spPr>
          <a:xfrm>
            <a:off x="578450" y="5041133"/>
            <a:ext cx="3201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Problemas con el evento </a:t>
            </a:r>
            <a:r>
              <a:rPr lang="es-ES" sz="2000" dirty="0" err="1"/>
              <a:t>onClick</a:t>
            </a:r>
            <a:r>
              <a:rPr lang="es-ES" sz="2000" dirty="0"/>
              <a:t> en smartphones / </a:t>
            </a:r>
            <a:r>
              <a:rPr lang="es-ES" sz="2000" dirty="0" err="1"/>
              <a:t>tablets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3" name="TextBox 43">
            <a:extLst>
              <a:ext uri="{FF2B5EF4-FFF2-40B4-BE49-F238E27FC236}">
                <a16:creationId xmlns:a16="http://schemas.microsoft.com/office/drawing/2014/main" id="{4D95EBDA-97D1-4CB7-9386-9BCADB173538}"/>
              </a:ext>
            </a:extLst>
          </p:cNvPr>
          <p:cNvSpPr txBox="1"/>
          <p:nvPr/>
        </p:nvSpPr>
        <p:spPr>
          <a:xfrm>
            <a:off x="8054141" y="5158622"/>
            <a:ext cx="3078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Error al dirigirse a la página </a:t>
            </a:r>
            <a:r>
              <a:rPr lang="es-ES" sz="2000" dirty="0"/>
              <a:t>C</a:t>
            </a:r>
            <a:r>
              <a:rPr lang="es-ES" sz="2000" noProof="0" dirty="0" err="1"/>
              <a:t>heckout</a:t>
            </a:r>
            <a:r>
              <a:rPr lang="es-ES" sz="2000" noProof="0" dirty="0"/>
              <a:t> de </a:t>
            </a:r>
            <a:r>
              <a:rPr lang="es-ES" sz="2000" noProof="0" dirty="0" err="1"/>
              <a:t>St</a:t>
            </a:r>
            <a:r>
              <a:rPr lang="es-ES" sz="2000" dirty="0" err="1"/>
              <a:t>ripe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E38C32-88F3-45A1-9949-5DF686BE3276}"/>
              </a:ext>
            </a:extLst>
          </p:cNvPr>
          <p:cNvSpPr/>
          <p:nvPr/>
        </p:nvSpPr>
        <p:spPr>
          <a:xfrm>
            <a:off x="4674395" y="2906947"/>
            <a:ext cx="2469187" cy="23030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PROBLEMAS ENCONTRADOS DURANTE EL DESARROLLO</a:t>
            </a:r>
          </a:p>
        </p:txBody>
      </p:sp>
      <p:sp>
        <p:nvSpPr>
          <p:cNvPr id="3" name="Oval 8">
            <a:extLst>
              <a:ext uri="{FF2B5EF4-FFF2-40B4-BE49-F238E27FC236}">
                <a16:creationId xmlns:a16="http://schemas.microsoft.com/office/drawing/2014/main" id="{633C660E-1F9C-44E9-B5CC-D9D861A4C6F6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3164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64619F5-E22C-47D2-947C-04E2BF7068A5}"/>
              </a:ext>
            </a:extLst>
          </p:cNvPr>
          <p:cNvSpPr/>
          <p:nvPr/>
        </p:nvSpPr>
        <p:spPr>
          <a:xfrm>
            <a:off x="6407799" y="1281186"/>
            <a:ext cx="5480180" cy="4542508"/>
          </a:xfrm>
          <a:prstGeom prst="rect">
            <a:avLst/>
          </a:prstGeom>
          <a:solidFill>
            <a:srgbClr val="FF97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552741E-A880-4672-8F97-82808553738E}"/>
              </a:ext>
            </a:extLst>
          </p:cNvPr>
          <p:cNvSpPr/>
          <p:nvPr/>
        </p:nvSpPr>
        <p:spPr>
          <a:xfrm>
            <a:off x="304022" y="1281186"/>
            <a:ext cx="5480180" cy="45425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4A73A82D-88B8-46C4-9D2F-D474EB01E811}"/>
              </a:ext>
            </a:extLst>
          </p:cNvPr>
          <p:cNvSpPr txBox="1"/>
          <p:nvPr/>
        </p:nvSpPr>
        <p:spPr>
          <a:xfrm>
            <a:off x="249497" y="1282941"/>
            <a:ext cx="5589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7D3920D1-E092-4E22-9A17-FBED4E37FBC2}"/>
              </a:ext>
            </a:extLst>
          </p:cNvPr>
          <p:cNvSpPr txBox="1"/>
          <p:nvPr/>
        </p:nvSpPr>
        <p:spPr>
          <a:xfrm>
            <a:off x="670426" y="2282334"/>
            <a:ext cx="495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- Se han cumplido los objetivos del proyecto.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F17F3D6F-F9B8-40D3-9314-DBE1A92950BB}"/>
              </a:ext>
            </a:extLst>
          </p:cNvPr>
          <p:cNvSpPr txBox="1"/>
          <p:nvPr/>
        </p:nvSpPr>
        <p:spPr>
          <a:xfrm>
            <a:off x="670426" y="2973951"/>
            <a:ext cx="495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- Se ha cumplido con la fecha de entrega.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4C8E146D-1B99-40BB-A999-9DE3154EFD85}"/>
              </a:ext>
            </a:extLst>
          </p:cNvPr>
          <p:cNvSpPr txBox="1"/>
          <p:nvPr/>
        </p:nvSpPr>
        <p:spPr>
          <a:xfrm>
            <a:off x="670426" y="3665568"/>
            <a:ext cx="451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- Se han solucionado todos los problemas encontrados durante el desarrollo.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6997673-15FD-4100-83BA-0C1F795715A1}"/>
              </a:ext>
            </a:extLst>
          </p:cNvPr>
          <p:cNvSpPr txBox="1"/>
          <p:nvPr/>
        </p:nvSpPr>
        <p:spPr>
          <a:xfrm>
            <a:off x="7682543" y="1282941"/>
            <a:ext cx="3001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</a:t>
            </a:r>
          </a:p>
        </p:txBody>
      </p:sp>
      <p:sp>
        <p:nvSpPr>
          <p:cNvPr id="13" name="TextBox 43">
            <a:extLst>
              <a:ext uri="{FF2B5EF4-FFF2-40B4-BE49-F238E27FC236}">
                <a16:creationId xmlns:a16="http://schemas.microsoft.com/office/drawing/2014/main" id="{FBAE9BB5-94E8-4641-9CF3-59F746D8C103}"/>
              </a:ext>
            </a:extLst>
          </p:cNvPr>
          <p:cNvSpPr txBox="1"/>
          <p:nvPr/>
        </p:nvSpPr>
        <p:spPr>
          <a:xfrm>
            <a:off x="6576295" y="2243816"/>
            <a:ext cx="4391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- No se ha cumplido con la planificación inicial.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CD4A93B1-1374-42BE-8DF2-AB0D894BE387}"/>
              </a:ext>
            </a:extLst>
          </p:cNvPr>
          <p:cNvSpPr txBox="1"/>
          <p:nvPr/>
        </p:nvSpPr>
        <p:spPr>
          <a:xfrm>
            <a:off x="6576295" y="2973951"/>
            <a:ext cx="5213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- Se ha trabajado más horas de las planificadas.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71096C3B-CA3E-4878-A306-73AE7E135867}"/>
              </a:ext>
            </a:extLst>
          </p:cNvPr>
          <p:cNvSpPr txBox="1"/>
          <p:nvPr/>
        </p:nvSpPr>
        <p:spPr>
          <a:xfrm>
            <a:off x="6576295" y="3663813"/>
            <a:ext cx="4780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- La solución al bloqueo CORS es una solución temporal. Dependemos de una aplicación externa.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FC3147-C88A-4957-93C2-D741848A25E6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15080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8CF7-6FAB-491B-858F-88540E76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91" y="295058"/>
            <a:ext cx="10515600" cy="1325563"/>
          </a:xfrm>
        </p:spPr>
        <p:txBody>
          <a:bodyPr/>
          <a:lstStyle/>
          <a:p>
            <a:r>
              <a:rPr lang="es-ES" dirty="0"/>
              <a:t>ÍNDICE DE CONTENIDOS</a:t>
            </a:r>
          </a:p>
        </p:txBody>
      </p:sp>
      <p:sp>
        <p:nvSpPr>
          <p:cNvPr id="47" name="Arrow: Pentagon 1">
            <a:extLst>
              <a:ext uri="{FF2B5EF4-FFF2-40B4-BE49-F238E27FC236}">
                <a16:creationId xmlns:a16="http://schemas.microsoft.com/office/drawing/2014/main" id="{EF573B92-ABEE-4546-8D0F-213B0AB36BDE}"/>
              </a:ext>
            </a:extLst>
          </p:cNvPr>
          <p:cNvSpPr/>
          <p:nvPr/>
        </p:nvSpPr>
        <p:spPr>
          <a:xfrm>
            <a:off x="3142276" y="212620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531F1177-BB29-4BE2-A216-E6B1F88773B2}"/>
              </a:ext>
            </a:extLst>
          </p:cNvPr>
          <p:cNvSpPr txBox="1"/>
          <p:nvPr/>
        </p:nvSpPr>
        <p:spPr>
          <a:xfrm>
            <a:off x="3335694" y="2081930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2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1" name="Arrow: Pentagon 1">
            <a:extLst>
              <a:ext uri="{FF2B5EF4-FFF2-40B4-BE49-F238E27FC236}">
                <a16:creationId xmlns:a16="http://schemas.microsoft.com/office/drawing/2014/main" id="{C261EDF7-BCDB-44AC-B2B0-8C8DC18C771F}"/>
              </a:ext>
            </a:extLst>
          </p:cNvPr>
          <p:cNvSpPr/>
          <p:nvPr/>
        </p:nvSpPr>
        <p:spPr>
          <a:xfrm>
            <a:off x="3136960" y="2800984"/>
            <a:ext cx="1384552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Pentagon 1">
            <a:extLst>
              <a:ext uri="{FF2B5EF4-FFF2-40B4-BE49-F238E27FC236}">
                <a16:creationId xmlns:a16="http://schemas.microsoft.com/office/drawing/2014/main" id="{0E965E85-7608-4D99-9C4A-FDD4513231EA}"/>
              </a:ext>
            </a:extLst>
          </p:cNvPr>
          <p:cNvSpPr/>
          <p:nvPr/>
        </p:nvSpPr>
        <p:spPr>
          <a:xfrm>
            <a:off x="3136960" y="3489766"/>
            <a:ext cx="1384551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2C413D2C-EA6A-4CC0-8FA4-562016E82A22}"/>
              </a:ext>
            </a:extLst>
          </p:cNvPr>
          <p:cNvSpPr txBox="1"/>
          <p:nvPr/>
        </p:nvSpPr>
        <p:spPr>
          <a:xfrm>
            <a:off x="3234408" y="2768260"/>
            <a:ext cx="1048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3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782B9A21-0E14-4CF7-8A53-EDD99C0DB3CE}"/>
              </a:ext>
            </a:extLst>
          </p:cNvPr>
          <p:cNvSpPr txBox="1"/>
          <p:nvPr/>
        </p:nvSpPr>
        <p:spPr>
          <a:xfrm>
            <a:off x="3367796" y="3426715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4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9" name="Arrow: Pentagon 1">
            <a:extLst>
              <a:ext uri="{FF2B5EF4-FFF2-40B4-BE49-F238E27FC236}">
                <a16:creationId xmlns:a16="http://schemas.microsoft.com/office/drawing/2014/main" id="{0663D29B-99D5-4B18-A4F4-CBAB75DC9C76}"/>
              </a:ext>
            </a:extLst>
          </p:cNvPr>
          <p:cNvSpPr/>
          <p:nvPr/>
        </p:nvSpPr>
        <p:spPr>
          <a:xfrm>
            <a:off x="3136960" y="4203482"/>
            <a:ext cx="1384551" cy="5817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929DF6E5-3814-416F-9C51-D062BFA0EC34}"/>
              </a:ext>
            </a:extLst>
          </p:cNvPr>
          <p:cNvSpPr txBox="1"/>
          <p:nvPr/>
        </p:nvSpPr>
        <p:spPr>
          <a:xfrm>
            <a:off x="3532462" y="4153417"/>
            <a:ext cx="466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5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69" name="Cheurón 43">
            <a:extLst>
              <a:ext uri="{FF2B5EF4-FFF2-40B4-BE49-F238E27FC236}">
                <a16:creationId xmlns:a16="http://schemas.microsoft.com/office/drawing/2014/main" id="{2762D193-83C8-4FDA-B200-BF4D11C03C2E}"/>
              </a:ext>
            </a:extLst>
          </p:cNvPr>
          <p:cNvSpPr/>
          <p:nvPr/>
        </p:nvSpPr>
        <p:spPr>
          <a:xfrm>
            <a:off x="4388161" y="2127223"/>
            <a:ext cx="4848391" cy="58797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1" name="TextBox 31">
            <a:extLst>
              <a:ext uri="{FF2B5EF4-FFF2-40B4-BE49-F238E27FC236}">
                <a16:creationId xmlns:a16="http://schemas.microsoft.com/office/drawing/2014/main" id="{621364DD-B973-4E5C-9810-60339899B830}"/>
              </a:ext>
            </a:extLst>
          </p:cNvPr>
          <p:cNvSpPr txBox="1"/>
          <p:nvPr/>
        </p:nvSpPr>
        <p:spPr>
          <a:xfrm>
            <a:off x="4632520" y="2274440"/>
            <a:ext cx="4502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METODOLOGÍA, PLANIFICACIÓN Y COSTES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3" name="Cheurón 44">
            <a:extLst>
              <a:ext uri="{FF2B5EF4-FFF2-40B4-BE49-F238E27FC236}">
                <a16:creationId xmlns:a16="http://schemas.microsoft.com/office/drawing/2014/main" id="{C45D47CE-CAA9-4A6E-8D5E-F81DD3530E50}"/>
              </a:ext>
            </a:extLst>
          </p:cNvPr>
          <p:cNvSpPr/>
          <p:nvPr/>
        </p:nvSpPr>
        <p:spPr>
          <a:xfrm>
            <a:off x="4364333" y="2789816"/>
            <a:ext cx="4848391" cy="58178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5" name="TextBox 31">
            <a:extLst>
              <a:ext uri="{FF2B5EF4-FFF2-40B4-BE49-F238E27FC236}">
                <a16:creationId xmlns:a16="http://schemas.microsoft.com/office/drawing/2014/main" id="{52C6B00A-328B-4FC1-AD79-7CEBC2071F11}"/>
              </a:ext>
            </a:extLst>
          </p:cNvPr>
          <p:cNvSpPr txBox="1"/>
          <p:nvPr/>
        </p:nvSpPr>
        <p:spPr>
          <a:xfrm>
            <a:off x="4640871" y="2906741"/>
            <a:ext cx="4848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TECNOLOGÍAS  EMPLEADAS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7" name="Cheurón 45">
            <a:extLst>
              <a:ext uri="{FF2B5EF4-FFF2-40B4-BE49-F238E27FC236}">
                <a16:creationId xmlns:a16="http://schemas.microsoft.com/office/drawing/2014/main" id="{68C9B1C8-4968-41C5-9C5A-BAD947F5A4F0}"/>
              </a:ext>
            </a:extLst>
          </p:cNvPr>
          <p:cNvSpPr/>
          <p:nvPr/>
        </p:nvSpPr>
        <p:spPr>
          <a:xfrm>
            <a:off x="4391282" y="3475766"/>
            <a:ext cx="4848391" cy="59171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9" name="TextBox 31">
            <a:extLst>
              <a:ext uri="{FF2B5EF4-FFF2-40B4-BE49-F238E27FC236}">
                <a16:creationId xmlns:a16="http://schemas.microsoft.com/office/drawing/2014/main" id="{07F4D3B7-1D4E-4DA3-A8E3-A6F0C7F2B49D}"/>
              </a:ext>
            </a:extLst>
          </p:cNvPr>
          <p:cNvSpPr txBox="1"/>
          <p:nvPr/>
        </p:nvSpPr>
        <p:spPr>
          <a:xfrm>
            <a:off x="4626203" y="3617460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81" name="Cheurón 46">
            <a:extLst>
              <a:ext uri="{FF2B5EF4-FFF2-40B4-BE49-F238E27FC236}">
                <a16:creationId xmlns:a16="http://schemas.microsoft.com/office/drawing/2014/main" id="{EE6326A5-AAC0-424E-B740-48B8268CEF6B}"/>
              </a:ext>
            </a:extLst>
          </p:cNvPr>
          <p:cNvSpPr/>
          <p:nvPr/>
        </p:nvSpPr>
        <p:spPr>
          <a:xfrm>
            <a:off x="4364332" y="4186753"/>
            <a:ext cx="4848391" cy="59171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3" name="TextBox 31">
            <a:extLst>
              <a:ext uri="{FF2B5EF4-FFF2-40B4-BE49-F238E27FC236}">
                <a16:creationId xmlns:a16="http://schemas.microsoft.com/office/drawing/2014/main" id="{A6CF0DAA-3D7A-4A8C-95A5-CD77E860DDF6}"/>
              </a:ext>
            </a:extLst>
          </p:cNvPr>
          <p:cNvSpPr txBox="1"/>
          <p:nvPr/>
        </p:nvSpPr>
        <p:spPr>
          <a:xfrm>
            <a:off x="4626203" y="4329035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2" name="Arrow: Pentagon 1">
            <a:extLst>
              <a:ext uri="{FF2B5EF4-FFF2-40B4-BE49-F238E27FC236}">
                <a16:creationId xmlns:a16="http://schemas.microsoft.com/office/drawing/2014/main" id="{C4D14DCE-FFC3-4CEF-9C83-4A977C06BD45}"/>
              </a:ext>
            </a:extLst>
          </p:cNvPr>
          <p:cNvSpPr/>
          <p:nvPr/>
        </p:nvSpPr>
        <p:spPr>
          <a:xfrm>
            <a:off x="3136960" y="1456231"/>
            <a:ext cx="1379236" cy="5817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27">
            <a:extLst>
              <a:ext uri="{FF2B5EF4-FFF2-40B4-BE49-F238E27FC236}">
                <a16:creationId xmlns:a16="http://schemas.microsoft.com/office/drawing/2014/main" id="{8317E72A-BD6F-4494-82C0-6385966C4B15}"/>
              </a:ext>
            </a:extLst>
          </p:cNvPr>
          <p:cNvSpPr txBox="1"/>
          <p:nvPr/>
        </p:nvSpPr>
        <p:spPr>
          <a:xfrm>
            <a:off x="3356709" y="1371626"/>
            <a:ext cx="72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1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4" name="Cheurón 7">
            <a:extLst>
              <a:ext uri="{FF2B5EF4-FFF2-40B4-BE49-F238E27FC236}">
                <a16:creationId xmlns:a16="http://schemas.microsoft.com/office/drawing/2014/main" id="{95488DB3-075B-4501-A5FC-C4D0E9B82EFB}"/>
              </a:ext>
            </a:extLst>
          </p:cNvPr>
          <p:cNvSpPr/>
          <p:nvPr/>
        </p:nvSpPr>
        <p:spPr>
          <a:xfrm>
            <a:off x="4359018" y="1455415"/>
            <a:ext cx="4848391" cy="581618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5" name="TextBox 31">
            <a:extLst>
              <a:ext uri="{FF2B5EF4-FFF2-40B4-BE49-F238E27FC236}">
                <a16:creationId xmlns:a16="http://schemas.microsoft.com/office/drawing/2014/main" id="{E6C7DC36-1359-419D-A41A-8FC90BD2776F}"/>
              </a:ext>
            </a:extLst>
          </p:cNvPr>
          <p:cNvSpPr txBox="1"/>
          <p:nvPr/>
        </p:nvSpPr>
        <p:spPr>
          <a:xfrm>
            <a:off x="4622565" y="1587579"/>
            <a:ext cx="41386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CONTEXTO Y OBJETIVOS PRINCIPALES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B995837E-E507-406C-B473-717F1959D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3" name="Oval 8">
            <a:extLst>
              <a:ext uri="{FF2B5EF4-FFF2-40B4-BE49-F238E27FC236}">
                <a16:creationId xmlns:a16="http://schemas.microsoft.com/office/drawing/2014/main" id="{899F17A3-9B3B-40FD-9E24-B90F7AF7F474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603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9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347575" y="1104033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Si comenzase de nuevo…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815F0406-DD28-417D-AD8C-2FB4748CE047}"/>
              </a:ext>
            </a:extLst>
          </p:cNvPr>
          <p:cNvSpPr txBox="1"/>
          <p:nvPr/>
        </p:nvSpPr>
        <p:spPr>
          <a:xfrm>
            <a:off x="347573" y="2314588"/>
            <a:ext cx="4584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Aumentaría el margen de tiempo para la iteración correspondiente al desarrollo </a:t>
            </a:r>
            <a:r>
              <a:rPr lang="es-ES" sz="2000" noProof="0" dirty="0" err="1"/>
              <a:t>Frontend</a:t>
            </a:r>
            <a:r>
              <a:rPr lang="es-ES" sz="2000" noProof="0" dirty="0"/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311148B9-F4C2-45DF-9AF6-C798B6EF1B78}"/>
              </a:ext>
            </a:extLst>
          </p:cNvPr>
          <p:cNvSpPr txBox="1"/>
          <p:nvPr/>
        </p:nvSpPr>
        <p:spPr>
          <a:xfrm>
            <a:off x="6286829" y="2334822"/>
            <a:ext cx="495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Aumentaría el margen de tiempo entre la finalización del proyecto y la fecha de entrega.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74D85535-0988-4F23-BFDF-F70F3914A26C}"/>
              </a:ext>
            </a:extLst>
          </p:cNvPr>
          <p:cNvSpPr txBox="1"/>
          <p:nvPr/>
        </p:nvSpPr>
        <p:spPr>
          <a:xfrm>
            <a:off x="314046" y="4140696"/>
            <a:ext cx="4651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Tendría más en cuenta el desconocimiento de nuevas tecnologías a la hora de planificar los tiempos.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13662E8-AC97-4AEC-B047-B0A86881E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2371" y="2285443"/>
            <a:ext cx="806643" cy="80664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26AC30-9862-43FD-809D-4DCBF5F95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5773" y="2236065"/>
            <a:ext cx="806643" cy="806643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B844AF1-3BAC-45CF-B0E7-58D0BD91F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3171" y="4065475"/>
            <a:ext cx="806643" cy="806643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B2CBE78B-4A27-49B3-BE00-A3C03D42355F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58287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9" name="TextBox 43">
            <a:extLst>
              <a:ext uri="{FF2B5EF4-FFF2-40B4-BE49-F238E27FC236}">
                <a16:creationId xmlns:a16="http://schemas.microsoft.com/office/drawing/2014/main" id="{F5D0EFA5-2877-41D9-AE57-CEF40C1F5CBA}"/>
              </a:ext>
            </a:extLst>
          </p:cNvPr>
          <p:cNvSpPr txBox="1"/>
          <p:nvPr/>
        </p:nvSpPr>
        <p:spPr>
          <a:xfrm>
            <a:off x="466240" y="1104033"/>
            <a:ext cx="5939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Trabajos futuros: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815F0406-DD28-417D-AD8C-2FB4748CE047}"/>
              </a:ext>
            </a:extLst>
          </p:cNvPr>
          <p:cNvSpPr txBox="1"/>
          <p:nvPr/>
        </p:nvSpPr>
        <p:spPr>
          <a:xfrm>
            <a:off x="466240" y="1828503"/>
            <a:ext cx="3987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Desplegar nuestra propia aplicación </a:t>
            </a:r>
            <a:r>
              <a:rPr lang="es-ES" sz="2000" noProof="0" dirty="0" err="1"/>
              <a:t>Cors-anywhere</a:t>
            </a:r>
            <a:r>
              <a:rPr lang="es-ES" sz="2000" noProof="0" dirty="0"/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311148B9-F4C2-45DF-9AF6-C798B6EF1B78}"/>
              </a:ext>
            </a:extLst>
          </p:cNvPr>
          <p:cNvSpPr txBox="1"/>
          <p:nvPr/>
        </p:nvSpPr>
        <p:spPr>
          <a:xfrm>
            <a:off x="6010408" y="1712108"/>
            <a:ext cx="495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Mejorar la organización del código y aplicar </a:t>
            </a:r>
            <a:r>
              <a:rPr lang="es-ES" sz="2000" noProof="0" dirty="0" err="1"/>
              <a:t>Refactoring</a:t>
            </a:r>
            <a:r>
              <a:rPr lang="es-ES" sz="2000" noProof="0" dirty="0"/>
              <a:t> donde fuese necesario.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403E5F75-9695-4ADF-99D4-70E1966D7B39}"/>
              </a:ext>
            </a:extLst>
          </p:cNvPr>
          <p:cNvSpPr txBox="1"/>
          <p:nvPr/>
        </p:nvSpPr>
        <p:spPr>
          <a:xfrm>
            <a:off x="6286829" y="4791949"/>
            <a:ext cx="2657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noProof="0" dirty="0"/>
              <a:t>Añadir la funcionalidad de carrito de compras.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DD93C8-A8C6-4852-9308-43BAEC8FD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81" y="2172764"/>
            <a:ext cx="1814513" cy="23812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AF83CA5-6CFB-409E-AB16-4E1E75E28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5527" y="4900153"/>
            <a:ext cx="1814514" cy="17358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E76A30-1AE9-494A-9567-3D5755EC9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6" y="2579918"/>
            <a:ext cx="3987838" cy="4056089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478AE4B4-B389-41D0-8C6B-44E87C9043B0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55864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A9A024B7-9D3D-4EAF-8B27-DA2C27A4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8706" y="1104033"/>
            <a:ext cx="5087859" cy="564902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47138F6-FA1B-4176-AAC3-5EFB38407FFA}"/>
              </a:ext>
            </a:extLst>
          </p:cNvPr>
          <p:cNvSpPr txBox="1"/>
          <p:nvPr/>
        </p:nvSpPr>
        <p:spPr>
          <a:xfrm>
            <a:off x="1259149" y="221993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PREGUNTAS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" name="Oval 8">
            <a:extLst>
              <a:ext uri="{FF2B5EF4-FFF2-40B4-BE49-F238E27FC236}">
                <a16:creationId xmlns:a16="http://schemas.microsoft.com/office/drawing/2014/main" id="{B0BBBF0A-EC73-4BFB-9743-1C34FD636279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03569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561FF45-DC76-4487-BB12-BC0852091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4C10434-162A-4366-8959-63AFE556AA0C}"/>
              </a:ext>
            </a:extLst>
          </p:cNvPr>
          <p:cNvSpPr txBox="1"/>
          <p:nvPr/>
        </p:nvSpPr>
        <p:spPr>
          <a:xfrm>
            <a:off x="1131031" y="334592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CONTEXTO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DA0B9B-1B93-4E59-9A63-CA490A745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43" y="1300559"/>
            <a:ext cx="3252328" cy="2128441"/>
          </a:xfrm>
          <a:prstGeom prst="rect">
            <a:avLst/>
          </a:prstGeom>
        </p:spPr>
      </p:pic>
      <p:sp>
        <p:nvSpPr>
          <p:cNvPr id="10" name="TextBox 43">
            <a:extLst>
              <a:ext uri="{FF2B5EF4-FFF2-40B4-BE49-F238E27FC236}">
                <a16:creationId xmlns:a16="http://schemas.microsoft.com/office/drawing/2014/main" id="{D5C4CE60-FFE7-4934-B014-D29A938116C7}"/>
              </a:ext>
            </a:extLst>
          </p:cNvPr>
          <p:cNvSpPr txBox="1"/>
          <p:nvPr/>
        </p:nvSpPr>
        <p:spPr>
          <a:xfrm>
            <a:off x="1924654" y="3455580"/>
            <a:ext cx="2135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Tour Inmobiliario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34022C6-0BA3-48E2-AC9A-95A085919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282" y="1273979"/>
            <a:ext cx="3316781" cy="2155021"/>
          </a:xfrm>
          <a:prstGeom prst="rect">
            <a:avLst/>
          </a:prstGeom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36C4B43C-13D1-4349-93A2-0D4502159D10}"/>
              </a:ext>
            </a:extLst>
          </p:cNvPr>
          <p:cNvSpPr txBox="1"/>
          <p:nvPr/>
        </p:nvSpPr>
        <p:spPr>
          <a:xfrm>
            <a:off x="7797002" y="3473662"/>
            <a:ext cx="284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Simulaciones virtuales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2DEA5C4-876E-4DCA-AEF6-6527DAA68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678" y="3947130"/>
            <a:ext cx="3276193" cy="2128441"/>
          </a:xfrm>
          <a:prstGeom prst="rect">
            <a:avLst/>
          </a:prstGeom>
        </p:spPr>
      </p:pic>
      <p:sp>
        <p:nvSpPr>
          <p:cNvPr id="16" name="TextBox 43">
            <a:extLst>
              <a:ext uri="{FF2B5EF4-FFF2-40B4-BE49-F238E27FC236}">
                <a16:creationId xmlns:a16="http://schemas.microsoft.com/office/drawing/2014/main" id="{10F7568A-0D4A-4716-9616-C13A7F360C07}"/>
              </a:ext>
            </a:extLst>
          </p:cNvPr>
          <p:cNvSpPr txBox="1"/>
          <p:nvPr/>
        </p:nvSpPr>
        <p:spPr>
          <a:xfrm>
            <a:off x="1660395" y="6169931"/>
            <a:ext cx="2876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Concesionarios virtuales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E4B1C90-3EED-45B0-B0C4-93945C358E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50" y="3947130"/>
            <a:ext cx="3308513" cy="2165372"/>
          </a:xfrm>
          <a:prstGeom prst="rect">
            <a:avLst/>
          </a:prstGeom>
        </p:spPr>
      </p:pic>
      <p:sp>
        <p:nvSpPr>
          <p:cNvPr id="19" name="TextBox 43">
            <a:extLst>
              <a:ext uri="{FF2B5EF4-FFF2-40B4-BE49-F238E27FC236}">
                <a16:creationId xmlns:a16="http://schemas.microsoft.com/office/drawing/2014/main" id="{9964371F-A832-4639-B531-D3A290791503}"/>
              </a:ext>
            </a:extLst>
          </p:cNvPr>
          <p:cNvSpPr txBox="1"/>
          <p:nvPr/>
        </p:nvSpPr>
        <p:spPr>
          <a:xfrm>
            <a:off x="8224093" y="6169931"/>
            <a:ext cx="198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Tiendas virtuales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17BE34A2-B9F1-4227-9D25-0ACEAB05EB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8023" y="3180028"/>
            <a:ext cx="2362828" cy="987378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95F8451A-9104-4A80-980A-9F564CE76CBC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165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A59C4-09DF-49DB-B5DE-497B246C9C96}"/>
              </a:ext>
            </a:extLst>
          </p:cNvPr>
          <p:cNvSpPr txBox="1"/>
          <p:nvPr/>
        </p:nvSpPr>
        <p:spPr>
          <a:xfrm>
            <a:off x="1131031" y="334592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OBJETIVOS PRINCIPALES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6" name="TextBox 42">
            <a:extLst>
              <a:ext uri="{FF2B5EF4-FFF2-40B4-BE49-F238E27FC236}">
                <a16:creationId xmlns:a16="http://schemas.microsoft.com/office/drawing/2014/main" id="{E4DB76F8-53F1-4ED1-A2A4-6B4B9450DA9D}"/>
              </a:ext>
            </a:extLst>
          </p:cNvPr>
          <p:cNvSpPr txBox="1"/>
          <p:nvPr/>
        </p:nvSpPr>
        <p:spPr>
          <a:xfrm>
            <a:off x="2376953" y="1404852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1AA934C7-AC66-441B-B768-C0192B174EDE}"/>
              </a:ext>
            </a:extLst>
          </p:cNvPr>
          <p:cNvSpPr txBox="1"/>
          <p:nvPr/>
        </p:nvSpPr>
        <p:spPr>
          <a:xfrm>
            <a:off x="3708470" y="1716518"/>
            <a:ext cx="495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Analizar el estado actual del e-</a:t>
            </a:r>
            <a:r>
              <a:rPr lang="es-ES" sz="2000" dirty="0" err="1"/>
              <a:t>commerce</a:t>
            </a:r>
            <a:r>
              <a:rPr lang="es-ES" sz="2000" dirty="0"/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8" name="TextBox 42">
            <a:extLst>
              <a:ext uri="{FF2B5EF4-FFF2-40B4-BE49-F238E27FC236}">
                <a16:creationId xmlns:a16="http://schemas.microsoft.com/office/drawing/2014/main" id="{11507845-48A0-4836-8191-288420F1ED88}"/>
              </a:ext>
            </a:extLst>
          </p:cNvPr>
          <p:cNvSpPr txBox="1"/>
          <p:nvPr/>
        </p:nvSpPr>
        <p:spPr>
          <a:xfrm>
            <a:off x="2376953" y="2384737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347673A3-426F-4B38-B7DD-415B555A1F7D}"/>
              </a:ext>
            </a:extLst>
          </p:cNvPr>
          <p:cNvSpPr txBox="1"/>
          <p:nvPr/>
        </p:nvSpPr>
        <p:spPr>
          <a:xfrm>
            <a:off x="3708472" y="2569242"/>
            <a:ext cx="5587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Analizar las tecnologías actuales existentes para este tipo de aplicaciones.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0" name="TextBox 42">
            <a:extLst>
              <a:ext uri="{FF2B5EF4-FFF2-40B4-BE49-F238E27FC236}">
                <a16:creationId xmlns:a16="http://schemas.microsoft.com/office/drawing/2014/main" id="{BE2779A7-F8B2-4988-B172-245468B5E270}"/>
              </a:ext>
            </a:extLst>
          </p:cNvPr>
          <p:cNvSpPr txBox="1"/>
          <p:nvPr/>
        </p:nvSpPr>
        <p:spPr>
          <a:xfrm>
            <a:off x="2376953" y="3427333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EDAD87E5-07B6-4D28-AFBF-837DF6A1D5C0}"/>
              </a:ext>
            </a:extLst>
          </p:cNvPr>
          <p:cNvSpPr txBox="1"/>
          <p:nvPr/>
        </p:nvSpPr>
        <p:spPr>
          <a:xfrm>
            <a:off x="3665014" y="3581222"/>
            <a:ext cx="5587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Desarrollo de una aplicación web e-</a:t>
            </a:r>
            <a:r>
              <a:rPr lang="es-ES" sz="2000" dirty="0" err="1"/>
              <a:t>commerce</a:t>
            </a:r>
            <a:r>
              <a:rPr lang="es-ES" sz="2000" dirty="0"/>
              <a:t> que muestre un modelo 3D del producto a vender.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2" name="TextBox 42">
            <a:extLst>
              <a:ext uri="{FF2B5EF4-FFF2-40B4-BE49-F238E27FC236}">
                <a16:creationId xmlns:a16="http://schemas.microsoft.com/office/drawing/2014/main" id="{8555F409-4E92-42CA-A7A3-C1D7A53E0500}"/>
              </a:ext>
            </a:extLst>
          </p:cNvPr>
          <p:cNvSpPr txBox="1"/>
          <p:nvPr/>
        </p:nvSpPr>
        <p:spPr>
          <a:xfrm>
            <a:off x="2420410" y="4475809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3" name="TextBox 43">
            <a:extLst>
              <a:ext uri="{FF2B5EF4-FFF2-40B4-BE49-F238E27FC236}">
                <a16:creationId xmlns:a16="http://schemas.microsoft.com/office/drawing/2014/main" id="{80C932A5-D230-468D-B736-A14881BC172A}"/>
              </a:ext>
            </a:extLst>
          </p:cNvPr>
          <p:cNvSpPr txBox="1"/>
          <p:nvPr/>
        </p:nvSpPr>
        <p:spPr>
          <a:xfrm>
            <a:off x="3708470" y="4629698"/>
            <a:ext cx="620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Explicación de todo el proceso de desarrollo para acercar al lector a la tecnología </a:t>
            </a:r>
            <a:r>
              <a:rPr lang="es-ES" sz="2000" dirty="0" err="1"/>
              <a:t>WebGL</a:t>
            </a:r>
            <a:r>
              <a:rPr lang="es-ES" sz="2000" dirty="0"/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D10FD09-F45F-457E-80D9-7AF41026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47FDFAAF-ADCF-47A0-9024-8D799205BDBA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1538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8CF7-6FAB-491B-858F-88540E76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91" y="295058"/>
            <a:ext cx="10515600" cy="1325563"/>
          </a:xfrm>
        </p:spPr>
        <p:txBody>
          <a:bodyPr/>
          <a:lstStyle/>
          <a:p>
            <a:r>
              <a:rPr lang="es-ES" dirty="0"/>
              <a:t>ÍNDICE DE CONTENIDOS</a:t>
            </a:r>
          </a:p>
        </p:txBody>
      </p:sp>
      <p:sp>
        <p:nvSpPr>
          <p:cNvPr id="47" name="Arrow: Pentagon 1">
            <a:extLst>
              <a:ext uri="{FF2B5EF4-FFF2-40B4-BE49-F238E27FC236}">
                <a16:creationId xmlns:a16="http://schemas.microsoft.com/office/drawing/2014/main" id="{EF573B92-ABEE-4546-8D0F-213B0AB36BDE}"/>
              </a:ext>
            </a:extLst>
          </p:cNvPr>
          <p:cNvSpPr/>
          <p:nvPr/>
        </p:nvSpPr>
        <p:spPr>
          <a:xfrm>
            <a:off x="3142276" y="2126201"/>
            <a:ext cx="1379236" cy="581785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531F1177-BB29-4BE2-A216-E6B1F88773B2}"/>
              </a:ext>
            </a:extLst>
          </p:cNvPr>
          <p:cNvSpPr txBox="1"/>
          <p:nvPr/>
        </p:nvSpPr>
        <p:spPr>
          <a:xfrm>
            <a:off x="3335694" y="2081930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2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1" name="Arrow: Pentagon 1">
            <a:extLst>
              <a:ext uri="{FF2B5EF4-FFF2-40B4-BE49-F238E27FC236}">
                <a16:creationId xmlns:a16="http://schemas.microsoft.com/office/drawing/2014/main" id="{C261EDF7-BCDB-44AC-B2B0-8C8DC18C771F}"/>
              </a:ext>
            </a:extLst>
          </p:cNvPr>
          <p:cNvSpPr/>
          <p:nvPr/>
        </p:nvSpPr>
        <p:spPr>
          <a:xfrm>
            <a:off x="3136960" y="2800984"/>
            <a:ext cx="1384552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row: Pentagon 1">
            <a:extLst>
              <a:ext uri="{FF2B5EF4-FFF2-40B4-BE49-F238E27FC236}">
                <a16:creationId xmlns:a16="http://schemas.microsoft.com/office/drawing/2014/main" id="{0E965E85-7608-4D99-9C4A-FDD4513231EA}"/>
              </a:ext>
            </a:extLst>
          </p:cNvPr>
          <p:cNvSpPr/>
          <p:nvPr/>
        </p:nvSpPr>
        <p:spPr>
          <a:xfrm>
            <a:off x="3136960" y="3489766"/>
            <a:ext cx="1384551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2C413D2C-EA6A-4CC0-8FA4-562016E82A22}"/>
              </a:ext>
            </a:extLst>
          </p:cNvPr>
          <p:cNvSpPr txBox="1"/>
          <p:nvPr/>
        </p:nvSpPr>
        <p:spPr>
          <a:xfrm>
            <a:off x="3234408" y="2768260"/>
            <a:ext cx="1048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3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782B9A21-0E14-4CF7-8A53-EDD99C0DB3CE}"/>
              </a:ext>
            </a:extLst>
          </p:cNvPr>
          <p:cNvSpPr txBox="1"/>
          <p:nvPr/>
        </p:nvSpPr>
        <p:spPr>
          <a:xfrm>
            <a:off x="3367796" y="3426715"/>
            <a:ext cx="78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4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59" name="Arrow: Pentagon 1">
            <a:extLst>
              <a:ext uri="{FF2B5EF4-FFF2-40B4-BE49-F238E27FC236}">
                <a16:creationId xmlns:a16="http://schemas.microsoft.com/office/drawing/2014/main" id="{0663D29B-99D5-4B18-A4F4-CBAB75DC9C76}"/>
              </a:ext>
            </a:extLst>
          </p:cNvPr>
          <p:cNvSpPr/>
          <p:nvPr/>
        </p:nvSpPr>
        <p:spPr>
          <a:xfrm>
            <a:off x="3136960" y="4203482"/>
            <a:ext cx="1384551" cy="58178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929DF6E5-3814-416F-9C51-D062BFA0EC34}"/>
              </a:ext>
            </a:extLst>
          </p:cNvPr>
          <p:cNvSpPr txBox="1"/>
          <p:nvPr/>
        </p:nvSpPr>
        <p:spPr>
          <a:xfrm>
            <a:off x="3532462" y="4153417"/>
            <a:ext cx="466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5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69" name="Cheurón 43">
            <a:extLst>
              <a:ext uri="{FF2B5EF4-FFF2-40B4-BE49-F238E27FC236}">
                <a16:creationId xmlns:a16="http://schemas.microsoft.com/office/drawing/2014/main" id="{2762D193-83C8-4FDA-B200-BF4D11C03C2E}"/>
              </a:ext>
            </a:extLst>
          </p:cNvPr>
          <p:cNvSpPr/>
          <p:nvPr/>
        </p:nvSpPr>
        <p:spPr>
          <a:xfrm>
            <a:off x="4388161" y="2127223"/>
            <a:ext cx="4848391" cy="587977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1" name="TextBox 31">
            <a:extLst>
              <a:ext uri="{FF2B5EF4-FFF2-40B4-BE49-F238E27FC236}">
                <a16:creationId xmlns:a16="http://schemas.microsoft.com/office/drawing/2014/main" id="{621364DD-B973-4E5C-9810-60339899B830}"/>
              </a:ext>
            </a:extLst>
          </p:cNvPr>
          <p:cNvSpPr txBox="1"/>
          <p:nvPr/>
        </p:nvSpPr>
        <p:spPr>
          <a:xfrm>
            <a:off x="4632520" y="2274440"/>
            <a:ext cx="4502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METODOLOGÍA, PLANIFICACIÓN Y COSTES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3" name="Cheurón 44">
            <a:extLst>
              <a:ext uri="{FF2B5EF4-FFF2-40B4-BE49-F238E27FC236}">
                <a16:creationId xmlns:a16="http://schemas.microsoft.com/office/drawing/2014/main" id="{C45D47CE-CAA9-4A6E-8D5E-F81DD3530E50}"/>
              </a:ext>
            </a:extLst>
          </p:cNvPr>
          <p:cNvSpPr/>
          <p:nvPr/>
        </p:nvSpPr>
        <p:spPr>
          <a:xfrm>
            <a:off x="4364333" y="2789816"/>
            <a:ext cx="4848391" cy="58178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5" name="TextBox 31">
            <a:extLst>
              <a:ext uri="{FF2B5EF4-FFF2-40B4-BE49-F238E27FC236}">
                <a16:creationId xmlns:a16="http://schemas.microsoft.com/office/drawing/2014/main" id="{52C6B00A-328B-4FC1-AD79-7CEBC2071F11}"/>
              </a:ext>
            </a:extLst>
          </p:cNvPr>
          <p:cNvSpPr txBox="1"/>
          <p:nvPr/>
        </p:nvSpPr>
        <p:spPr>
          <a:xfrm>
            <a:off x="4640871" y="2906741"/>
            <a:ext cx="48483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ANÁLISIS DE LAS TECNOLOGÍAS  EMPLEADAS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77" name="Cheurón 45">
            <a:extLst>
              <a:ext uri="{FF2B5EF4-FFF2-40B4-BE49-F238E27FC236}">
                <a16:creationId xmlns:a16="http://schemas.microsoft.com/office/drawing/2014/main" id="{68C9B1C8-4968-41C5-9C5A-BAD947F5A4F0}"/>
              </a:ext>
            </a:extLst>
          </p:cNvPr>
          <p:cNvSpPr/>
          <p:nvPr/>
        </p:nvSpPr>
        <p:spPr>
          <a:xfrm>
            <a:off x="4391282" y="3475766"/>
            <a:ext cx="4848391" cy="591713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9" name="TextBox 31">
            <a:extLst>
              <a:ext uri="{FF2B5EF4-FFF2-40B4-BE49-F238E27FC236}">
                <a16:creationId xmlns:a16="http://schemas.microsoft.com/office/drawing/2014/main" id="{07F4D3B7-1D4E-4DA3-A8E3-A6F0C7F2B49D}"/>
              </a:ext>
            </a:extLst>
          </p:cNvPr>
          <p:cNvSpPr txBox="1"/>
          <p:nvPr/>
        </p:nvSpPr>
        <p:spPr>
          <a:xfrm>
            <a:off x="4626203" y="3617460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DESARROLLO DEL PROYECTO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81" name="Cheurón 46">
            <a:extLst>
              <a:ext uri="{FF2B5EF4-FFF2-40B4-BE49-F238E27FC236}">
                <a16:creationId xmlns:a16="http://schemas.microsoft.com/office/drawing/2014/main" id="{EE6326A5-AAC0-424E-B740-48B8268CEF6B}"/>
              </a:ext>
            </a:extLst>
          </p:cNvPr>
          <p:cNvSpPr/>
          <p:nvPr/>
        </p:nvSpPr>
        <p:spPr>
          <a:xfrm>
            <a:off x="4364332" y="4186753"/>
            <a:ext cx="4848391" cy="59171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3" name="TextBox 31">
            <a:extLst>
              <a:ext uri="{FF2B5EF4-FFF2-40B4-BE49-F238E27FC236}">
                <a16:creationId xmlns:a16="http://schemas.microsoft.com/office/drawing/2014/main" id="{A6CF0DAA-3D7A-4A8C-95A5-CD77E860DDF6}"/>
              </a:ext>
            </a:extLst>
          </p:cNvPr>
          <p:cNvSpPr txBox="1"/>
          <p:nvPr/>
        </p:nvSpPr>
        <p:spPr>
          <a:xfrm>
            <a:off x="4626203" y="4329035"/>
            <a:ext cx="450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CONCLUSIONES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2" name="Arrow: Pentagon 1">
            <a:extLst>
              <a:ext uri="{FF2B5EF4-FFF2-40B4-BE49-F238E27FC236}">
                <a16:creationId xmlns:a16="http://schemas.microsoft.com/office/drawing/2014/main" id="{C4D14DCE-FFC3-4CEF-9C83-4A977C06BD45}"/>
              </a:ext>
            </a:extLst>
          </p:cNvPr>
          <p:cNvSpPr/>
          <p:nvPr/>
        </p:nvSpPr>
        <p:spPr>
          <a:xfrm>
            <a:off x="3136960" y="1456231"/>
            <a:ext cx="1379236" cy="58178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27">
            <a:extLst>
              <a:ext uri="{FF2B5EF4-FFF2-40B4-BE49-F238E27FC236}">
                <a16:creationId xmlns:a16="http://schemas.microsoft.com/office/drawing/2014/main" id="{8317E72A-BD6F-4494-82C0-6385966C4B15}"/>
              </a:ext>
            </a:extLst>
          </p:cNvPr>
          <p:cNvSpPr txBox="1"/>
          <p:nvPr/>
        </p:nvSpPr>
        <p:spPr>
          <a:xfrm>
            <a:off x="3356709" y="1371626"/>
            <a:ext cx="72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1</a:t>
            </a:r>
            <a:endParaRPr kumimoji="0" lang="en-GB" sz="400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4" name="Cheurón 7">
            <a:extLst>
              <a:ext uri="{FF2B5EF4-FFF2-40B4-BE49-F238E27FC236}">
                <a16:creationId xmlns:a16="http://schemas.microsoft.com/office/drawing/2014/main" id="{95488DB3-075B-4501-A5FC-C4D0E9B82EFB}"/>
              </a:ext>
            </a:extLst>
          </p:cNvPr>
          <p:cNvSpPr/>
          <p:nvPr/>
        </p:nvSpPr>
        <p:spPr>
          <a:xfrm>
            <a:off x="4359018" y="1455415"/>
            <a:ext cx="4848391" cy="581618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5" name="TextBox 31">
            <a:extLst>
              <a:ext uri="{FF2B5EF4-FFF2-40B4-BE49-F238E27FC236}">
                <a16:creationId xmlns:a16="http://schemas.microsoft.com/office/drawing/2014/main" id="{E6C7DC36-1359-419D-A41A-8FC90BD2776F}"/>
              </a:ext>
            </a:extLst>
          </p:cNvPr>
          <p:cNvSpPr txBox="1"/>
          <p:nvPr/>
        </p:nvSpPr>
        <p:spPr>
          <a:xfrm>
            <a:off x="4622565" y="1587579"/>
            <a:ext cx="41386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CONTEXTO Y OBJETIVOS PRINCIPALES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97" name="Imagen 96">
            <a:extLst>
              <a:ext uri="{FF2B5EF4-FFF2-40B4-BE49-F238E27FC236}">
                <a16:creationId xmlns:a16="http://schemas.microsoft.com/office/drawing/2014/main" id="{B995837E-E507-406C-B473-717F1959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3" name="Oval 8">
            <a:extLst>
              <a:ext uri="{FF2B5EF4-FFF2-40B4-BE49-F238E27FC236}">
                <a16:creationId xmlns:a16="http://schemas.microsoft.com/office/drawing/2014/main" id="{C528591E-D708-4292-A032-2579F17F9913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301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/>
      <p:bldP spid="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87CA2D-7977-4691-B30F-15569B09D107}"/>
              </a:ext>
            </a:extLst>
          </p:cNvPr>
          <p:cNvSpPr txBox="1"/>
          <p:nvPr/>
        </p:nvSpPr>
        <p:spPr>
          <a:xfrm>
            <a:off x="1259149" y="459284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METODOLOGÍA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CBAD876-C3ED-4D54-A26C-529146E1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62A31B8-D271-45A1-A375-CAE4FCE52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53" y="1842245"/>
            <a:ext cx="1937288" cy="2099501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D681C0C8-2EC6-4131-B552-75D64E282E3C}"/>
              </a:ext>
            </a:extLst>
          </p:cNvPr>
          <p:cNvSpPr txBox="1"/>
          <p:nvPr/>
        </p:nvSpPr>
        <p:spPr>
          <a:xfrm>
            <a:off x="4852282" y="2384163"/>
            <a:ext cx="393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Metodología SCRUM:</a:t>
            </a:r>
          </a:p>
          <a:p>
            <a:pPr lvl="0" algn="just">
              <a:defRPr/>
            </a:pPr>
            <a:r>
              <a:rPr kumimoji="0" lang="es-E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  - 5 Iteraciones de distinta duración.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8C4461-8ED9-452D-BD83-61975ED8B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6" y="4456797"/>
            <a:ext cx="4254941" cy="1306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1F8E595-56ED-4644-8783-A080C33A6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76" y="4381776"/>
            <a:ext cx="1456442" cy="145644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809CF6B-6488-4870-A32B-69A0894B0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22" y="4461547"/>
            <a:ext cx="3102864" cy="1296900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36AFE3CB-4062-4B68-B303-ED4C04FC46F2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0573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459284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PLANIFICACIÓN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sp>
        <p:nvSpPr>
          <p:cNvPr id="8" name="TextBox 42">
            <a:extLst>
              <a:ext uri="{FF2B5EF4-FFF2-40B4-BE49-F238E27FC236}">
                <a16:creationId xmlns:a16="http://schemas.microsoft.com/office/drawing/2014/main" id="{3499CE0F-3D7D-47B4-9690-D12C534CC6A3}"/>
              </a:ext>
            </a:extLst>
          </p:cNvPr>
          <p:cNvSpPr txBox="1"/>
          <p:nvPr/>
        </p:nvSpPr>
        <p:spPr>
          <a:xfrm>
            <a:off x="1350589" y="1900298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CE4CE9F0-E842-4FE0-B377-E93359BC7E6E}"/>
              </a:ext>
            </a:extLst>
          </p:cNvPr>
          <p:cNvSpPr txBox="1"/>
          <p:nvPr/>
        </p:nvSpPr>
        <p:spPr>
          <a:xfrm>
            <a:off x="2682106" y="2246518"/>
            <a:ext cx="495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Análisis de las tecnologías a usar.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0" name="TextBox 42">
            <a:extLst>
              <a:ext uri="{FF2B5EF4-FFF2-40B4-BE49-F238E27FC236}">
                <a16:creationId xmlns:a16="http://schemas.microsoft.com/office/drawing/2014/main" id="{55A2A466-2732-4371-B181-271127F2F308}"/>
              </a:ext>
            </a:extLst>
          </p:cNvPr>
          <p:cNvSpPr txBox="1"/>
          <p:nvPr/>
        </p:nvSpPr>
        <p:spPr>
          <a:xfrm>
            <a:off x="1350589" y="2725772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7E025CBC-ADC7-4189-8DC1-A9827FF70773}"/>
              </a:ext>
            </a:extLst>
          </p:cNvPr>
          <p:cNvSpPr txBox="1"/>
          <p:nvPr/>
        </p:nvSpPr>
        <p:spPr>
          <a:xfrm>
            <a:off x="2682106" y="3037450"/>
            <a:ext cx="5587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Desarrollo de la parte </a:t>
            </a:r>
            <a:r>
              <a:rPr lang="es-ES" sz="2000" dirty="0" err="1"/>
              <a:t>Frontend</a:t>
            </a:r>
            <a:r>
              <a:rPr lang="es-ES" sz="2000" dirty="0"/>
              <a:t> del proyecto.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2" name="TextBox 42">
            <a:extLst>
              <a:ext uri="{FF2B5EF4-FFF2-40B4-BE49-F238E27FC236}">
                <a16:creationId xmlns:a16="http://schemas.microsoft.com/office/drawing/2014/main" id="{088E25C6-F7C3-45C0-818A-2726F733AE2E}"/>
              </a:ext>
            </a:extLst>
          </p:cNvPr>
          <p:cNvSpPr txBox="1"/>
          <p:nvPr/>
        </p:nvSpPr>
        <p:spPr>
          <a:xfrm>
            <a:off x="1350589" y="3542747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3" name="TextBox 43">
            <a:extLst>
              <a:ext uri="{FF2B5EF4-FFF2-40B4-BE49-F238E27FC236}">
                <a16:creationId xmlns:a16="http://schemas.microsoft.com/office/drawing/2014/main" id="{D1B0F170-6C08-41E4-84BF-C1C59E51EBF2}"/>
              </a:ext>
            </a:extLst>
          </p:cNvPr>
          <p:cNvSpPr txBox="1"/>
          <p:nvPr/>
        </p:nvSpPr>
        <p:spPr>
          <a:xfrm>
            <a:off x="2682105" y="3850524"/>
            <a:ext cx="5587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Desarrollo de la parte </a:t>
            </a:r>
            <a:r>
              <a:rPr lang="es-ES" sz="2000" dirty="0" err="1"/>
              <a:t>Backend</a:t>
            </a:r>
            <a:r>
              <a:rPr lang="es-ES" sz="2000" dirty="0"/>
              <a:t> del proyecto.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4" name="TextBox 42">
            <a:extLst>
              <a:ext uri="{FF2B5EF4-FFF2-40B4-BE49-F238E27FC236}">
                <a16:creationId xmlns:a16="http://schemas.microsoft.com/office/drawing/2014/main" id="{C80063E9-982C-4AD7-A805-9210D82939B0}"/>
              </a:ext>
            </a:extLst>
          </p:cNvPr>
          <p:cNvSpPr txBox="1"/>
          <p:nvPr/>
        </p:nvSpPr>
        <p:spPr>
          <a:xfrm>
            <a:off x="1350589" y="4391584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69395833-ECB6-4DD7-B17C-DD1C7AB79AC2}"/>
              </a:ext>
            </a:extLst>
          </p:cNvPr>
          <p:cNvSpPr txBox="1"/>
          <p:nvPr/>
        </p:nvSpPr>
        <p:spPr>
          <a:xfrm>
            <a:off x="2682103" y="4684185"/>
            <a:ext cx="620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Despliegue del proyecto.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3BD208A1-C25B-418A-8237-6CD1903DF1C9}"/>
              </a:ext>
            </a:extLst>
          </p:cNvPr>
          <p:cNvSpPr txBox="1"/>
          <p:nvPr/>
        </p:nvSpPr>
        <p:spPr>
          <a:xfrm>
            <a:off x="-2587136" y="1273797"/>
            <a:ext cx="9584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ITERACIONES</a:t>
            </a: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D48AA465-A587-44CD-85A0-034EAEE579BC}"/>
              </a:ext>
            </a:extLst>
          </p:cNvPr>
          <p:cNvSpPr txBox="1"/>
          <p:nvPr/>
        </p:nvSpPr>
        <p:spPr>
          <a:xfrm>
            <a:off x="1350589" y="5236222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kumimoji="0" lang="en-GB" sz="6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EC168B2F-90AA-4E93-9E1A-6C4EA29D6793}"/>
              </a:ext>
            </a:extLst>
          </p:cNvPr>
          <p:cNvSpPr txBox="1"/>
          <p:nvPr/>
        </p:nvSpPr>
        <p:spPr>
          <a:xfrm>
            <a:off x="2682104" y="5629091"/>
            <a:ext cx="620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Elaboración de la documentación del proyecto.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" name="Oval 8">
            <a:extLst>
              <a:ext uri="{FF2B5EF4-FFF2-40B4-BE49-F238E27FC236}">
                <a16:creationId xmlns:a16="http://schemas.microsoft.com/office/drawing/2014/main" id="{F8E2972C-66AA-44AB-B163-1AC4B69598E2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972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CD73BA-30EA-4DBB-BE7D-C013A537D7E1}"/>
              </a:ext>
            </a:extLst>
          </p:cNvPr>
          <p:cNvSpPr txBox="1"/>
          <p:nvPr/>
        </p:nvSpPr>
        <p:spPr>
          <a:xfrm>
            <a:off x="1259149" y="459284"/>
            <a:ext cx="96737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Times New Roman" panose="02020603050405020304" pitchFamily="18" charset="0"/>
                <a:ea typeface="Noto Sans" panose="020B0502040504020204" pitchFamily="34"/>
                <a:cs typeface="Times New Roman" panose="02020603050405020304" pitchFamily="18" charset="0"/>
              </a:rPr>
              <a:t>PLANIFICACIÓN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518BAB-BD5C-4B6D-80E1-388B65825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138" y="85552"/>
            <a:ext cx="1154278" cy="101848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EBD733-FB4D-4447-8E1B-C32ECB436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44" y="1409566"/>
            <a:ext cx="4132700" cy="22635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28CCCD-9F6B-4CE3-B6E7-524FB4796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01" y="3849259"/>
            <a:ext cx="3365454" cy="206804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C981E47-525C-42CD-85D5-37977014C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840" y="3849259"/>
            <a:ext cx="3396790" cy="2068046"/>
          </a:xfrm>
          <a:prstGeom prst="rect">
            <a:avLst/>
          </a:prstGeom>
        </p:spPr>
      </p:pic>
      <p:sp>
        <p:nvSpPr>
          <p:cNvPr id="21" name="TextBox 43">
            <a:extLst>
              <a:ext uri="{FF2B5EF4-FFF2-40B4-BE49-F238E27FC236}">
                <a16:creationId xmlns:a16="http://schemas.microsoft.com/office/drawing/2014/main" id="{FBC1ACFD-A413-4D8D-A6C1-DAE4EA1985D8}"/>
              </a:ext>
            </a:extLst>
          </p:cNvPr>
          <p:cNvSpPr txBox="1"/>
          <p:nvPr/>
        </p:nvSpPr>
        <p:spPr>
          <a:xfrm>
            <a:off x="2963233" y="5885380"/>
            <a:ext cx="1355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Planificado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id="{6037C4A7-A22F-4300-8BFE-525CF8B772C5}"/>
              </a:ext>
            </a:extLst>
          </p:cNvPr>
          <p:cNvSpPr txBox="1"/>
          <p:nvPr/>
        </p:nvSpPr>
        <p:spPr>
          <a:xfrm>
            <a:off x="7953058" y="5889481"/>
            <a:ext cx="1355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ES" sz="2000" dirty="0"/>
              <a:t>Real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Noto Sans" panose="020B0502040504020204" pitchFamily="34"/>
              <a:cs typeface="Times New Roman" panose="02020603050405020304" pitchFamily="18" charset="0"/>
            </a:endParaRPr>
          </a:p>
        </p:txBody>
      </p:sp>
      <p:sp>
        <p:nvSpPr>
          <p:cNvPr id="2" name="Oval 8">
            <a:extLst>
              <a:ext uri="{FF2B5EF4-FFF2-40B4-BE49-F238E27FC236}">
                <a16:creationId xmlns:a16="http://schemas.microsoft.com/office/drawing/2014/main" id="{D265B0CD-1A3C-4876-BE41-8633941CAFAF}"/>
              </a:ext>
            </a:extLst>
          </p:cNvPr>
          <p:cNvSpPr/>
          <p:nvPr/>
        </p:nvSpPr>
        <p:spPr>
          <a:xfrm>
            <a:off x="11671299" y="6349245"/>
            <a:ext cx="451117" cy="45111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999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1786</Words>
  <Application>Microsoft Office PowerPoint</Application>
  <PresentationFormat>Panorámica</PresentationFormat>
  <Paragraphs>299</Paragraphs>
  <Slides>32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Noto Sans</vt:lpstr>
      <vt:lpstr>Times New Roman</vt:lpstr>
      <vt:lpstr>Tema de Office</vt:lpstr>
      <vt:lpstr>E-COMMERCE CON MODELO 3D INTERACTIVO</vt:lpstr>
      <vt:lpstr>ÍNDICE DE CONTENIDOS</vt:lpstr>
      <vt:lpstr>ÍNDICE DE CONTENIDOS</vt:lpstr>
      <vt:lpstr>Presentación de PowerPoint</vt:lpstr>
      <vt:lpstr>Presentación de PowerPoint</vt:lpstr>
      <vt:lpstr>ÍNDICE DE CONTENIDOS</vt:lpstr>
      <vt:lpstr>Presentación de PowerPoint</vt:lpstr>
      <vt:lpstr>Presentación de PowerPoint</vt:lpstr>
      <vt:lpstr>Presentación de PowerPoint</vt:lpstr>
      <vt:lpstr>Presentación de PowerPoint</vt:lpstr>
      <vt:lpstr>ÍNDICE DE CONTENIDOS</vt:lpstr>
      <vt:lpstr>Presentación de PowerPoint</vt:lpstr>
      <vt:lpstr>Presentación de PowerPoint</vt:lpstr>
      <vt:lpstr>Presentación de PowerPoint</vt:lpstr>
      <vt:lpstr>Presentación de PowerPoint</vt:lpstr>
      <vt:lpstr>ÍNDICE DE CONTENIDOS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ÍNDICE DE CONTENIDOS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CON MODELO 3D INTERACTIVO</dc:title>
  <dc:creator>Jose Angel Dominguez</dc:creator>
  <cp:lastModifiedBy>Jose Angel Dominguez</cp:lastModifiedBy>
  <cp:revision>66</cp:revision>
  <dcterms:created xsi:type="dcterms:W3CDTF">2020-09-07T18:34:05Z</dcterms:created>
  <dcterms:modified xsi:type="dcterms:W3CDTF">2020-09-08T23:54:40Z</dcterms:modified>
</cp:coreProperties>
</file>